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8" r:id="rId6"/>
    <p:sldId id="267" r:id="rId7"/>
    <p:sldId id="264" r:id="rId8"/>
    <p:sldId id="265" r:id="rId9"/>
    <p:sldId id="266" r:id="rId10"/>
    <p:sldId id="271" r:id="rId11"/>
    <p:sldId id="272" r:id="rId12"/>
    <p:sldId id="269" r:id="rId13"/>
    <p:sldId id="270" r:id="rId14"/>
    <p:sldId id="273" r:id="rId15"/>
    <p:sldId id="262" r:id="rId16"/>
    <p:sldId id="263" r:id="rId17"/>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660"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433534-B23C-4067-A585-0E336438D381}" type="datetimeFigureOut">
              <a:rPr lang="en-US" smtClean="0"/>
              <a:pPr/>
              <a:t>1/15/2009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432DF9-3917-464B-947D-843A2461AB91}"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DFA8E-2C34-4089-8EF7-4A753B1AA827}" type="datetimeFigureOut">
              <a:rPr lang="en-US" smtClean="0"/>
              <a:pPr/>
              <a:t>1/15/2009</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890D60-A5BE-456B-B8AD-EDB0ABC41289}"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890D60-A5BE-456B-B8AD-EDB0ABC4128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6CDDD4-6FBC-40DE-931A-E2B1434D11B7}" type="datetime1">
              <a:rPr lang="en-US" smtClean="0"/>
              <a:pPr/>
              <a:t>1/15/2009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289EA-9507-4AFF-BB12-6E70B3706C8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CC482-754F-4E37-856C-D85B959C8BE3}" type="datetime1">
              <a:rPr lang="en-US" smtClean="0"/>
              <a:pPr/>
              <a:t>1/15/2009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289EA-9507-4AFF-BB12-6E70B3706C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6923B-9FBC-469B-AF0D-7B01A51E94FC}" type="datetime1">
              <a:rPr lang="en-US" smtClean="0"/>
              <a:pPr/>
              <a:t>1/15/2009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289EA-9507-4AFF-BB12-6E70B3706C8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2FB7B-8A26-4ACE-BD48-497D0E08E7AB}" type="datetime1">
              <a:rPr lang="en-US" smtClean="0"/>
              <a:pPr/>
              <a:t>1/15/2009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289EA-9507-4AFF-BB12-6E70B3706C8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EF0151-24D6-44F8-8915-1EFF75403DA8}" type="datetime1">
              <a:rPr lang="en-US" smtClean="0"/>
              <a:pPr/>
              <a:t>1/15/2009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7289EA-9507-4AFF-BB12-6E70B3706C8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BF86BD-B7A8-4B69-B08D-F13C4AF1632B}" type="datetime1">
              <a:rPr lang="en-US" smtClean="0"/>
              <a:pPr/>
              <a:t>1/15/2009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7289EA-9507-4AFF-BB12-6E70B3706C8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C4BF2-76D7-4108-A77B-D055754AEAA0}" type="datetime1">
              <a:rPr lang="en-US" smtClean="0"/>
              <a:pPr/>
              <a:t>1/15/2009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7289EA-9507-4AFF-BB12-6E70B3706C8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439CF9-F6EF-4970-A01A-16748A90F0D8}" type="datetime1">
              <a:rPr lang="en-US" smtClean="0"/>
              <a:pPr/>
              <a:t>1/15/2009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7289EA-9507-4AFF-BB12-6E70B3706C8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7ED1C-6DCA-47DF-89B4-24AE497AB72E}" type="datetime1">
              <a:rPr lang="en-US" smtClean="0"/>
              <a:pPr/>
              <a:t>1/15/2009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7289EA-9507-4AFF-BB12-6E70B3706C8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9336F-3E81-4AFC-BE06-2C3709A38152}" type="datetime1">
              <a:rPr lang="en-US" smtClean="0"/>
              <a:pPr/>
              <a:t>1/15/2009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7289EA-9507-4AFF-BB12-6E70B3706C8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889C3-BDCA-4E9B-8523-CA50417AA673}" type="datetime1">
              <a:rPr lang="en-US" smtClean="0"/>
              <a:pPr/>
              <a:t>1/15/2009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7289EA-9507-4AFF-BB12-6E70B3706C8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F3658E2-BC57-4656-89B3-AB3924EBA13A}" type="datetime1">
              <a:rPr lang="en-US" smtClean="0"/>
              <a:pPr/>
              <a:t>1/15/2009</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67289EA-9507-4AFF-BB12-6E70B3706C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1.jpeg"/><Relationship Id="rId7" Type="http://schemas.openxmlformats.org/officeDocument/2006/relationships/image" Target="../media/image57.jpeg"/><Relationship Id="rId12" Type="http://schemas.openxmlformats.org/officeDocument/2006/relationships/image" Target="../media/image69.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jpeg"/><Relationship Id="rId4" Type="http://schemas.openxmlformats.org/officeDocument/2006/relationships/image" Target="../media/image62.jpeg"/><Relationship Id="rId9" Type="http://schemas.openxmlformats.org/officeDocument/2006/relationships/image" Target="../media/image66.jpeg"/></Relationships>
</file>

<file path=ppt/slides/_rels/slide1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5.xml.rels><?xml version="1.0" encoding="UTF-8" standalone="yes"?>
<Relationships xmlns="http://schemas.openxmlformats.org/package/2006/relationships"><Relationship Id="rId3" Type="http://schemas.openxmlformats.org/officeDocument/2006/relationships/hyperlink" Target="http://www.linkedin.com/profile?viewProfile=&amp;key=24788510&amp;noCreateProposal=true&amp;goback=.prf" TargetMode="External"/><Relationship Id="rId2" Type="http://schemas.openxmlformats.org/officeDocument/2006/relationships/hyperlink" Target="http://www.linkedin.com/profile?viewProfile=&amp;key=17137559&amp;noCreateProposal=true&amp;goback=.prf" TargetMode="External"/><Relationship Id="rId1" Type="http://schemas.openxmlformats.org/officeDocument/2006/relationships/slideLayout" Target="../slideLayouts/slideLayout7.xml"/><Relationship Id="rId6" Type="http://schemas.openxmlformats.org/officeDocument/2006/relationships/hyperlink" Target="http://www.linkedin.com/profile?viewProfile=&amp;key=31114942&amp;noCreateProposal=true&amp;goback=.prf" TargetMode="External"/><Relationship Id="rId5" Type="http://schemas.openxmlformats.org/officeDocument/2006/relationships/hyperlink" Target="http://www.linkedin.com/profile?viewProfile=&amp;key=31508007&amp;noCreateProposal=true&amp;goback=.prf" TargetMode="External"/><Relationship Id="rId4" Type="http://schemas.openxmlformats.org/officeDocument/2006/relationships/hyperlink" Target="http://www.linkedin.com/profile?viewProfile=&amp;key=25656679&amp;noCreateProposal=true&amp;goback=.pr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linkedin.com/profile?viewProfile=&amp;key=25050066&amp;noCreateProposal=true&amp;goback=.prf" TargetMode="External"/><Relationship Id="rId2" Type="http://schemas.openxmlformats.org/officeDocument/2006/relationships/hyperlink" Target="http://www.linkedin.com/profile?viewProfile=&amp;key=18445495&amp;noCreateProposal=true&amp;goback=.prf" TargetMode="External"/><Relationship Id="rId1" Type="http://schemas.openxmlformats.org/officeDocument/2006/relationships/slideLayout" Target="../slideLayouts/slideLayout7.xml"/><Relationship Id="rId5" Type="http://schemas.openxmlformats.org/officeDocument/2006/relationships/hyperlink" Target="http://www.linkedin.com/profile?viewProfile=&amp;key=13638995&amp;noCreateProposal=true&amp;goback=.prf" TargetMode="External"/><Relationship Id="rId4" Type="http://schemas.openxmlformats.org/officeDocument/2006/relationships/hyperlink" Target="http://www.linkedin.com/profile?viewProfile=&amp;key=24828411&amp;noCreateProposal=true&amp;goback=.pr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file:///C:\files\CorporaTION\Stationary\PDF%20formats\Business%20card.dsf"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914400"/>
            <a:ext cx="4938532" cy="1384995"/>
          </a:xfrm>
          <a:prstGeom prst="rect">
            <a:avLst/>
          </a:prstGeom>
          <a:noFill/>
        </p:spPr>
        <p:txBody>
          <a:bodyPr wrap="none" rtlCol="0">
            <a:spAutoFit/>
          </a:bodyPr>
          <a:lstStyle/>
          <a:p>
            <a:pPr algn="ctr"/>
            <a:r>
              <a:rPr lang="en-US" sz="2800" b="1" dirty="0" smtClean="0">
                <a:solidFill>
                  <a:srgbClr val="FF0000"/>
                </a:solidFill>
              </a:rPr>
              <a:t>P</a:t>
            </a:r>
            <a:r>
              <a:rPr lang="en-US" sz="2000" b="1" dirty="0" smtClean="0">
                <a:solidFill>
                  <a:srgbClr val="FF0000"/>
                </a:solidFill>
              </a:rPr>
              <a:t>ROJECT </a:t>
            </a:r>
            <a:r>
              <a:rPr lang="en-US" sz="2800" b="1" dirty="0" smtClean="0">
                <a:solidFill>
                  <a:srgbClr val="FF0000"/>
                </a:solidFill>
              </a:rPr>
              <a:t>C</a:t>
            </a:r>
            <a:r>
              <a:rPr lang="en-US" sz="2000" b="1" dirty="0" smtClean="0">
                <a:solidFill>
                  <a:srgbClr val="FF0000"/>
                </a:solidFill>
              </a:rPr>
              <a:t>ONSULTING </a:t>
            </a:r>
            <a:r>
              <a:rPr lang="en-US" sz="2800" b="1" dirty="0" smtClean="0">
                <a:solidFill>
                  <a:srgbClr val="FF0000"/>
                </a:solidFill>
              </a:rPr>
              <a:t>G</a:t>
            </a:r>
            <a:r>
              <a:rPr lang="en-US" sz="2000" b="1" dirty="0" smtClean="0">
                <a:solidFill>
                  <a:srgbClr val="FF0000"/>
                </a:solidFill>
              </a:rPr>
              <a:t>ROUP </a:t>
            </a:r>
            <a:r>
              <a:rPr lang="en-US" sz="2800" b="1" dirty="0" smtClean="0">
                <a:solidFill>
                  <a:srgbClr val="FF0000"/>
                </a:solidFill>
              </a:rPr>
              <a:t>I</a:t>
            </a:r>
            <a:r>
              <a:rPr lang="en-US" sz="2000" b="1" dirty="0" smtClean="0">
                <a:solidFill>
                  <a:srgbClr val="FF0000"/>
                </a:solidFill>
              </a:rPr>
              <a:t>NC.</a:t>
            </a:r>
          </a:p>
          <a:p>
            <a:pPr algn="ctr"/>
            <a:r>
              <a:rPr lang="en-US" sz="1400" dirty="0" smtClean="0">
                <a:solidFill>
                  <a:schemeClr val="tx1">
                    <a:lumMod val="85000"/>
                  </a:schemeClr>
                </a:solidFill>
              </a:rPr>
              <a:t>Project and Construction </a:t>
            </a:r>
            <a:r>
              <a:rPr lang="en-US" sz="1400" dirty="0">
                <a:solidFill>
                  <a:schemeClr val="tx1">
                    <a:lumMod val="85000"/>
                  </a:schemeClr>
                </a:solidFill>
              </a:rPr>
              <a:t>M</a:t>
            </a:r>
            <a:r>
              <a:rPr lang="en-US" sz="1400" dirty="0" smtClean="0">
                <a:solidFill>
                  <a:schemeClr val="tx1">
                    <a:lumMod val="85000"/>
                  </a:schemeClr>
                </a:solidFill>
              </a:rPr>
              <a:t>anagement services</a:t>
            </a:r>
          </a:p>
          <a:p>
            <a:pPr algn="ctr"/>
            <a:r>
              <a:rPr lang="en-US" sz="1400" dirty="0" smtClean="0">
                <a:solidFill>
                  <a:schemeClr val="tx1">
                    <a:lumMod val="85000"/>
                  </a:schemeClr>
                </a:solidFill>
              </a:rPr>
              <a:t>General Contractors</a:t>
            </a:r>
          </a:p>
          <a:p>
            <a:pPr algn="ctr"/>
            <a:endParaRPr lang="en-US" sz="2800" dirty="0">
              <a:solidFill>
                <a:srgbClr val="FF0000"/>
              </a:solidFill>
            </a:endParaRPr>
          </a:p>
        </p:txBody>
      </p:sp>
      <p:sp>
        <p:nvSpPr>
          <p:cNvPr id="7" name="TextBox 6"/>
          <p:cNvSpPr txBox="1"/>
          <p:nvPr/>
        </p:nvSpPr>
        <p:spPr>
          <a:xfrm>
            <a:off x="1066800" y="6934200"/>
            <a:ext cx="3886200" cy="1754326"/>
          </a:xfrm>
          <a:prstGeom prst="rect">
            <a:avLst/>
          </a:prstGeom>
          <a:noFill/>
        </p:spPr>
        <p:txBody>
          <a:bodyPr wrap="square" rtlCol="0">
            <a:spAutoFit/>
          </a:bodyPr>
          <a:lstStyle/>
          <a:p>
            <a:r>
              <a:rPr lang="en-US" sz="1200" dirty="0" smtClean="0">
                <a:solidFill>
                  <a:schemeClr val="tx1">
                    <a:lumMod val="85000"/>
                  </a:schemeClr>
                </a:solidFill>
              </a:rPr>
              <a:t>42-66 SW 153</a:t>
            </a:r>
            <a:r>
              <a:rPr lang="en-US" sz="1200" baseline="30000" dirty="0" smtClean="0">
                <a:solidFill>
                  <a:schemeClr val="tx1">
                    <a:lumMod val="85000"/>
                  </a:schemeClr>
                </a:solidFill>
              </a:rPr>
              <a:t>rd</a:t>
            </a:r>
            <a:r>
              <a:rPr lang="en-US" sz="1200" dirty="0" smtClean="0">
                <a:solidFill>
                  <a:schemeClr val="tx1">
                    <a:lumMod val="85000"/>
                  </a:schemeClr>
                </a:solidFill>
              </a:rPr>
              <a:t> Place</a:t>
            </a:r>
          </a:p>
          <a:p>
            <a:r>
              <a:rPr lang="en-US" sz="1200" dirty="0" smtClean="0">
                <a:solidFill>
                  <a:schemeClr val="tx1">
                    <a:lumMod val="85000"/>
                  </a:schemeClr>
                </a:solidFill>
              </a:rPr>
              <a:t>Miami, Florida   33185</a:t>
            </a:r>
          </a:p>
          <a:p>
            <a:r>
              <a:rPr lang="en-US" sz="1200" dirty="0" smtClean="0">
                <a:solidFill>
                  <a:schemeClr val="tx1">
                    <a:lumMod val="85000"/>
                  </a:schemeClr>
                </a:solidFill>
              </a:rPr>
              <a:t>Tel.     (305) 485-9314</a:t>
            </a:r>
          </a:p>
          <a:p>
            <a:r>
              <a:rPr lang="en-US" sz="1200" dirty="0" smtClean="0">
                <a:solidFill>
                  <a:schemeClr val="tx1">
                    <a:lumMod val="85000"/>
                  </a:schemeClr>
                </a:solidFill>
              </a:rPr>
              <a:t>Fax     (305) 485-0113</a:t>
            </a:r>
          </a:p>
          <a:p>
            <a:r>
              <a:rPr lang="en-US" sz="1200" dirty="0" smtClean="0">
                <a:solidFill>
                  <a:srgbClr val="0000FF"/>
                </a:solidFill>
              </a:rPr>
              <a:t>www.project-cg.com</a:t>
            </a:r>
          </a:p>
          <a:p>
            <a:r>
              <a:rPr lang="en-US" sz="1200" dirty="0" smtClean="0">
                <a:solidFill>
                  <a:srgbClr val="0000FF"/>
                </a:solidFill>
              </a:rPr>
              <a:t>davidsierra@project-cg.com</a:t>
            </a:r>
          </a:p>
          <a:p>
            <a:endParaRPr lang="en-US" dirty="0" smtClean="0"/>
          </a:p>
          <a:p>
            <a:endParaRPr lang="en-US" dirty="0"/>
          </a:p>
        </p:txBody>
      </p:sp>
      <p:pic>
        <p:nvPicPr>
          <p:cNvPr id="1026" name="Picture 2"/>
          <p:cNvPicPr>
            <a:picLocks noChangeAspect="1" noChangeArrowheads="1"/>
          </p:cNvPicPr>
          <p:nvPr/>
        </p:nvPicPr>
        <p:blipFill>
          <a:blip r:embed="rId3"/>
          <a:srcRect/>
          <a:stretch>
            <a:fillRect/>
          </a:stretch>
        </p:blipFill>
        <p:spPr bwMode="auto">
          <a:xfrm>
            <a:off x="914400" y="2362200"/>
            <a:ext cx="4953000" cy="41148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4267200" y="6781800"/>
            <a:ext cx="1604962" cy="1427045"/>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567289EA-9507-4AFF-BB12-6E70B3706C87}"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7289EA-9507-4AFF-BB12-6E70B3706C87}" type="slidenum">
              <a:rPr lang="en-US" smtClean="0"/>
              <a:pPr/>
              <a:t>10</a:t>
            </a:fld>
            <a:endParaRPr lang="en-US" dirty="0"/>
          </a:p>
        </p:txBody>
      </p:sp>
      <p:pic>
        <p:nvPicPr>
          <p:cNvPr id="17410" name="Picture 2" descr="C:\files\CorporaTION\Stationary\Pictures\Data centers\Argentina\Computer-1.BMP"/>
          <p:cNvPicPr>
            <a:picLocks noChangeAspect="1" noChangeArrowheads="1"/>
          </p:cNvPicPr>
          <p:nvPr/>
        </p:nvPicPr>
        <p:blipFill>
          <a:blip r:embed="rId2"/>
          <a:srcRect/>
          <a:stretch>
            <a:fillRect/>
          </a:stretch>
        </p:blipFill>
        <p:spPr bwMode="auto">
          <a:xfrm>
            <a:off x="685800" y="6324600"/>
            <a:ext cx="2590800" cy="1943100"/>
          </a:xfrm>
          <a:prstGeom prst="rect">
            <a:avLst/>
          </a:prstGeom>
          <a:noFill/>
        </p:spPr>
      </p:pic>
      <p:pic>
        <p:nvPicPr>
          <p:cNvPr id="17411" name="Picture 3" descr="C:\files\CorporaTION\Stationary\Pictures\Data centers\Argentina\telco-4.bmp"/>
          <p:cNvPicPr>
            <a:picLocks noChangeAspect="1" noChangeArrowheads="1"/>
          </p:cNvPicPr>
          <p:nvPr/>
        </p:nvPicPr>
        <p:blipFill>
          <a:blip r:embed="rId3"/>
          <a:srcRect/>
          <a:stretch>
            <a:fillRect/>
          </a:stretch>
        </p:blipFill>
        <p:spPr bwMode="auto">
          <a:xfrm>
            <a:off x="685800" y="2209800"/>
            <a:ext cx="2641600" cy="1981200"/>
          </a:xfrm>
          <a:prstGeom prst="rect">
            <a:avLst/>
          </a:prstGeom>
          <a:noFill/>
        </p:spPr>
      </p:pic>
      <p:pic>
        <p:nvPicPr>
          <p:cNvPr id="17412" name="Picture 4" descr="C:\files\CorporaTION\Stationary\Pictures\Data centers\Argentina\Computer-5.BMP"/>
          <p:cNvPicPr>
            <a:picLocks noChangeAspect="1" noChangeArrowheads="1"/>
          </p:cNvPicPr>
          <p:nvPr/>
        </p:nvPicPr>
        <p:blipFill>
          <a:blip r:embed="rId4" cstate="print"/>
          <a:srcRect/>
          <a:stretch>
            <a:fillRect/>
          </a:stretch>
        </p:blipFill>
        <p:spPr bwMode="auto">
          <a:xfrm>
            <a:off x="4419600" y="4572000"/>
            <a:ext cx="1905000" cy="1428750"/>
          </a:xfrm>
          <a:prstGeom prst="rect">
            <a:avLst/>
          </a:prstGeom>
          <a:noFill/>
        </p:spPr>
      </p:pic>
      <p:pic>
        <p:nvPicPr>
          <p:cNvPr id="17413" name="Picture 5" descr="C:\files\CorporaTION\Stationary\Pictures\Data centers\Chile\000304.jpg"/>
          <p:cNvPicPr>
            <a:picLocks noChangeAspect="1" noChangeArrowheads="1"/>
          </p:cNvPicPr>
          <p:nvPr/>
        </p:nvPicPr>
        <p:blipFill>
          <a:blip r:embed="rId5"/>
          <a:srcRect/>
          <a:stretch>
            <a:fillRect/>
          </a:stretch>
        </p:blipFill>
        <p:spPr bwMode="auto">
          <a:xfrm>
            <a:off x="3657600" y="2209800"/>
            <a:ext cx="2641600" cy="1981200"/>
          </a:xfrm>
          <a:prstGeom prst="rect">
            <a:avLst/>
          </a:prstGeom>
          <a:noFill/>
        </p:spPr>
      </p:pic>
      <p:pic>
        <p:nvPicPr>
          <p:cNvPr id="17414" name="Picture 6" descr="C:\files\CorporaTION\Stationary\Pictures\Data centers\DR\P2280039.JPG"/>
          <p:cNvPicPr>
            <a:picLocks noChangeAspect="1" noChangeArrowheads="1"/>
          </p:cNvPicPr>
          <p:nvPr/>
        </p:nvPicPr>
        <p:blipFill>
          <a:blip r:embed="rId6" cstate="print"/>
          <a:srcRect/>
          <a:stretch>
            <a:fillRect/>
          </a:stretch>
        </p:blipFill>
        <p:spPr bwMode="auto">
          <a:xfrm>
            <a:off x="2895600" y="4572000"/>
            <a:ext cx="1371600" cy="1447801"/>
          </a:xfrm>
          <a:prstGeom prst="rect">
            <a:avLst/>
          </a:prstGeom>
          <a:noFill/>
        </p:spPr>
      </p:pic>
      <p:pic>
        <p:nvPicPr>
          <p:cNvPr id="8" name="Picture 5" descr="C:\files\CorporaTION\Stationary\Pictures\Call centers\Colombia\DSCN17671.JPG"/>
          <p:cNvPicPr>
            <a:picLocks noChangeAspect="1" noChangeArrowheads="1"/>
          </p:cNvPicPr>
          <p:nvPr/>
        </p:nvPicPr>
        <p:blipFill>
          <a:blip r:embed="rId7" cstate="print"/>
          <a:srcRect/>
          <a:stretch>
            <a:fillRect/>
          </a:stretch>
        </p:blipFill>
        <p:spPr bwMode="auto">
          <a:xfrm>
            <a:off x="3657600" y="6324600"/>
            <a:ext cx="2667000" cy="1943100"/>
          </a:xfrm>
          <a:prstGeom prst="rect">
            <a:avLst/>
          </a:prstGeom>
          <a:noFill/>
        </p:spPr>
      </p:pic>
      <p:pic>
        <p:nvPicPr>
          <p:cNvPr id="17415" name="Picture 7" descr="C:\files\CorporaTION\Stationary\Pictures\For Brochure presentation\scan.jpg"/>
          <p:cNvPicPr>
            <a:picLocks noChangeAspect="1" noChangeArrowheads="1"/>
          </p:cNvPicPr>
          <p:nvPr/>
        </p:nvPicPr>
        <p:blipFill>
          <a:blip r:embed="rId8" cstate="print"/>
          <a:srcRect/>
          <a:stretch>
            <a:fillRect/>
          </a:stretch>
        </p:blipFill>
        <p:spPr bwMode="auto">
          <a:xfrm>
            <a:off x="685800" y="4572000"/>
            <a:ext cx="1981199" cy="1447800"/>
          </a:xfrm>
          <a:prstGeom prst="rect">
            <a:avLst/>
          </a:prstGeom>
          <a:noFill/>
        </p:spPr>
      </p:pic>
      <p:sp>
        <p:nvSpPr>
          <p:cNvPr id="10" name="TextBox 9"/>
          <p:cNvSpPr txBox="1"/>
          <p:nvPr/>
        </p:nvSpPr>
        <p:spPr>
          <a:xfrm>
            <a:off x="0" y="381000"/>
            <a:ext cx="6858000" cy="369332"/>
          </a:xfrm>
          <a:prstGeom prst="rect">
            <a:avLst/>
          </a:prstGeom>
          <a:noFill/>
        </p:spPr>
        <p:txBody>
          <a:bodyPr wrap="square" rtlCol="0">
            <a:spAutoFit/>
          </a:bodyPr>
          <a:lstStyle/>
          <a:p>
            <a:pPr algn="ctr"/>
            <a:r>
              <a:rPr lang="en-US" b="1" dirty="0" smtClean="0">
                <a:solidFill>
                  <a:srgbClr val="FF0000"/>
                </a:solidFill>
              </a:rPr>
              <a:t>DATA CENTERS</a:t>
            </a:r>
            <a:endParaRPr lang="en-US" b="1" dirty="0">
              <a:solidFill>
                <a:srgbClr val="FF0000"/>
              </a:solidFill>
            </a:endParaRPr>
          </a:p>
        </p:txBody>
      </p:sp>
      <p:sp>
        <p:nvSpPr>
          <p:cNvPr id="11" name="TextBox 10"/>
          <p:cNvSpPr txBox="1"/>
          <p:nvPr/>
        </p:nvSpPr>
        <p:spPr>
          <a:xfrm>
            <a:off x="990600" y="914400"/>
            <a:ext cx="4876800" cy="1200329"/>
          </a:xfrm>
          <a:prstGeom prst="rect">
            <a:avLst/>
          </a:prstGeom>
          <a:noFill/>
        </p:spPr>
        <p:txBody>
          <a:bodyPr wrap="square" rtlCol="0">
            <a:spAutoFit/>
          </a:bodyPr>
          <a:lstStyle/>
          <a:p>
            <a:r>
              <a:rPr lang="en-US" sz="1200" b="1" dirty="0" smtClean="0">
                <a:solidFill>
                  <a:srgbClr val="FF0000"/>
                </a:solidFill>
              </a:rPr>
              <a:t>Argentina</a:t>
            </a:r>
            <a:r>
              <a:rPr lang="en-US" sz="1200" dirty="0" smtClean="0"/>
              <a:t>: 16,000sf.		</a:t>
            </a:r>
            <a:r>
              <a:rPr lang="en-US" sz="1200" b="1" dirty="0" smtClean="0">
                <a:solidFill>
                  <a:srgbClr val="FF0000"/>
                </a:solidFill>
              </a:rPr>
              <a:t>Paraguay: </a:t>
            </a:r>
            <a:r>
              <a:rPr lang="en-US" sz="1200" dirty="0" smtClean="0"/>
              <a:t>5,000sf.</a:t>
            </a:r>
          </a:p>
          <a:p>
            <a:r>
              <a:rPr lang="en-US" sz="1200" b="1" dirty="0" smtClean="0">
                <a:solidFill>
                  <a:srgbClr val="FF0000"/>
                </a:solidFill>
              </a:rPr>
              <a:t>Bolivia</a:t>
            </a:r>
            <a:r>
              <a:rPr lang="en-US" sz="1200" dirty="0" smtClean="0"/>
              <a:t>: 3,500sf.		</a:t>
            </a:r>
            <a:r>
              <a:rPr lang="en-US" sz="1200" b="1" dirty="0" smtClean="0">
                <a:solidFill>
                  <a:srgbClr val="FF0000"/>
                </a:solidFill>
              </a:rPr>
              <a:t>Brazil</a:t>
            </a:r>
            <a:r>
              <a:rPr lang="en-US" sz="1200" dirty="0" smtClean="0"/>
              <a:t>: 14,000sf.</a:t>
            </a:r>
          </a:p>
          <a:p>
            <a:r>
              <a:rPr lang="en-US" sz="1200" b="1" dirty="0" smtClean="0">
                <a:solidFill>
                  <a:srgbClr val="FF0000"/>
                </a:solidFill>
              </a:rPr>
              <a:t>Uruguay</a:t>
            </a:r>
            <a:r>
              <a:rPr lang="en-US" sz="1200" dirty="0" smtClean="0"/>
              <a:t>: 6,000sf. 		</a:t>
            </a:r>
            <a:r>
              <a:rPr lang="en-US" sz="1200" b="1" dirty="0" smtClean="0">
                <a:solidFill>
                  <a:srgbClr val="FF0000"/>
                </a:solidFill>
              </a:rPr>
              <a:t>Chile</a:t>
            </a:r>
            <a:r>
              <a:rPr lang="en-US" sz="1200" dirty="0" smtClean="0"/>
              <a:t>: 12,000sf.</a:t>
            </a:r>
          </a:p>
          <a:p>
            <a:r>
              <a:rPr lang="en-US" sz="1200" b="1" dirty="0" smtClean="0">
                <a:solidFill>
                  <a:srgbClr val="FF0000"/>
                </a:solidFill>
              </a:rPr>
              <a:t>Colombia: </a:t>
            </a:r>
            <a:r>
              <a:rPr lang="en-US" sz="1200" dirty="0" smtClean="0"/>
              <a:t>8,500sf.		</a:t>
            </a:r>
            <a:r>
              <a:rPr lang="en-US" sz="1200" b="1" dirty="0" smtClean="0">
                <a:solidFill>
                  <a:srgbClr val="FF0000"/>
                </a:solidFill>
              </a:rPr>
              <a:t>Dominican Republic: </a:t>
            </a:r>
            <a:r>
              <a:rPr lang="en-US" sz="1200" dirty="0" smtClean="0"/>
              <a:t>3,500sf.</a:t>
            </a:r>
          </a:p>
          <a:p>
            <a:r>
              <a:rPr lang="en-US" sz="1200" b="1" dirty="0" smtClean="0">
                <a:solidFill>
                  <a:srgbClr val="FF0000"/>
                </a:solidFill>
              </a:rPr>
              <a:t>Peru</a:t>
            </a:r>
            <a:r>
              <a:rPr lang="en-US" sz="1200" dirty="0" smtClean="0"/>
              <a:t>: 5,000sf.			</a:t>
            </a:r>
            <a:r>
              <a:rPr lang="en-US" sz="1200" b="1" dirty="0" smtClean="0">
                <a:solidFill>
                  <a:srgbClr val="FF0000"/>
                </a:solidFill>
              </a:rPr>
              <a:t>Venezuela: </a:t>
            </a:r>
            <a:r>
              <a:rPr lang="en-US" sz="1200" dirty="0" smtClean="0"/>
              <a:t>6,000sf.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7289EA-9507-4AFF-BB12-6E70B3706C87}" type="slidenum">
              <a:rPr lang="en-US" smtClean="0"/>
              <a:pPr/>
              <a:t>11</a:t>
            </a:fld>
            <a:endParaRPr lang="en-US" dirty="0"/>
          </a:p>
        </p:txBody>
      </p:sp>
      <p:pic>
        <p:nvPicPr>
          <p:cNvPr id="18434" name="Picture 2" descr="C:\files\CorporaTION\Stationary\Pictures\Call centers\Argentina\Mvc-024f.jpg"/>
          <p:cNvPicPr>
            <a:picLocks noChangeAspect="1" noChangeArrowheads="1"/>
          </p:cNvPicPr>
          <p:nvPr/>
        </p:nvPicPr>
        <p:blipFill>
          <a:blip r:embed="rId2"/>
          <a:srcRect/>
          <a:stretch>
            <a:fillRect/>
          </a:stretch>
        </p:blipFill>
        <p:spPr bwMode="auto">
          <a:xfrm>
            <a:off x="685800" y="2209799"/>
            <a:ext cx="2667000" cy="1923317"/>
          </a:xfrm>
          <a:prstGeom prst="rect">
            <a:avLst/>
          </a:prstGeom>
          <a:noFill/>
        </p:spPr>
      </p:pic>
      <p:pic>
        <p:nvPicPr>
          <p:cNvPr id="18435" name="Picture 3" descr="C:\files\CorporaTION\Stationary\Pictures\Call centers\Argentina\Mvc-026f.jpg"/>
          <p:cNvPicPr>
            <a:picLocks noChangeAspect="1" noChangeArrowheads="1"/>
          </p:cNvPicPr>
          <p:nvPr/>
        </p:nvPicPr>
        <p:blipFill>
          <a:blip r:embed="rId3"/>
          <a:srcRect/>
          <a:stretch>
            <a:fillRect/>
          </a:stretch>
        </p:blipFill>
        <p:spPr bwMode="auto">
          <a:xfrm>
            <a:off x="685800" y="4495800"/>
            <a:ext cx="5486400" cy="4000500"/>
          </a:xfrm>
          <a:prstGeom prst="rect">
            <a:avLst/>
          </a:prstGeom>
          <a:noFill/>
        </p:spPr>
      </p:pic>
      <p:pic>
        <p:nvPicPr>
          <p:cNvPr id="18436" name="Picture 4" descr="C:\files\CorporaTION\Stationary\Pictures\Call centers\Brazil\Picture2.jpg"/>
          <p:cNvPicPr>
            <a:picLocks noChangeAspect="1" noChangeArrowheads="1"/>
          </p:cNvPicPr>
          <p:nvPr/>
        </p:nvPicPr>
        <p:blipFill>
          <a:blip r:embed="rId4"/>
          <a:srcRect/>
          <a:stretch>
            <a:fillRect/>
          </a:stretch>
        </p:blipFill>
        <p:spPr bwMode="auto">
          <a:xfrm>
            <a:off x="3810000" y="2209800"/>
            <a:ext cx="2362199" cy="1916232"/>
          </a:xfrm>
          <a:prstGeom prst="rect">
            <a:avLst/>
          </a:prstGeom>
          <a:noFill/>
        </p:spPr>
      </p:pic>
      <p:sp>
        <p:nvSpPr>
          <p:cNvPr id="7" name="TextBox 6"/>
          <p:cNvSpPr txBox="1"/>
          <p:nvPr/>
        </p:nvSpPr>
        <p:spPr>
          <a:xfrm>
            <a:off x="0" y="533400"/>
            <a:ext cx="6858000" cy="369332"/>
          </a:xfrm>
          <a:prstGeom prst="rect">
            <a:avLst/>
          </a:prstGeom>
          <a:noFill/>
        </p:spPr>
        <p:txBody>
          <a:bodyPr wrap="square" rtlCol="0">
            <a:spAutoFit/>
          </a:bodyPr>
          <a:lstStyle/>
          <a:p>
            <a:pPr algn="ctr"/>
            <a:r>
              <a:rPr lang="en-US" b="1" dirty="0" smtClean="0">
                <a:solidFill>
                  <a:srgbClr val="FF0000"/>
                </a:solidFill>
              </a:rPr>
              <a:t>MAJOR CALL CENTERS</a:t>
            </a:r>
            <a:endParaRPr lang="en-US" b="1" dirty="0">
              <a:solidFill>
                <a:srgbClr val="FF0000"/>
              </a:solidFill>
            </a:endParaRPr>
          </a:p>
        </p:txBody>
      </p:sp>
      <p:sp>
        <p:nvSpPr>
          <p:cNvPr id="8" name="TextBox 7"/>
          <p:cNvSpPr txBox="1"/>
          <p:nvPr/>
        </p:nvSpPr>
        <p:spPr>
          <a:xfrm>
            <a:off x="2590800" y="990600"/>
            <a:ext cx="1625766" cy="830997"/>
          </a:xfrm>
          <a:prstGeom prst="rect">
            <a:avLst/>
          </a:prstGeom>
          <a:noFill/>
        </p:spPr>
        <p:txBody>
          <a:bodyPr wrap="none" rtlCol="0">
            <a:spAutoFit/>
          </a:bodyPr>
          <a:lstStyle/>
          <a:p>
            <a:r>
              <a:rPr lang="en-US" sz="1200" b="1" dirty="0" smtClean="0">
                <a:solidFill>
                  <a:srgbClr val="0000FF"/>
                </a:solidFill>
              </a:rPr>
              <a:t>Argentina: </a:t>
            </a:r>
            <a:r>
              <a:rPr lang="en-US" sz="1200" dirty="0" smtClean="0"/>
              <a:t>1,200 seats</a:t>
            </a:r>
          </a:p>
          <a:p>
            <a:r>
              <a:rPr lang="en-US" sz="1200" b="1" dirty="0" smtClean="0">
                <a:solidFill>
                  <a:srgbClr val="0000FF"/>
                </a:solidFill>
              </a:rPr>
              <a:t>Colombia</a:t>
            </a:r>
            <a:r>
              <a:rPr lang="en-US" sz="1200" dirty="0" smtClean="0"/>
              <a:t>:  700 seats</a:t>
            </a:r>
          </a:p>
          <a:p>
            <a:r>
              <a:rPr lang="en-US" sz="1200" b="1" dirty="0" smtClean="0">
                <a:solidFill>
                  <a:srgbClr val="0000FF"/>
                </a:solidFill>
              </a:rPr>
              <a:t>Mexico</a:t>
            </a:r>
            <a:r>
              <a:rPr lang="en-US" sz="1200" dirty="0" smtClean="0"/>
              <a:t>: 800 seats</a:t>
            </a:r>
          </a:p>
          <a:p>
            <a:r>
              <a:rPr lang="en-US" sz="1200" b="1" dirty="0" smtClean="0">
                <a:solidFill>
                  <a:srgbClr val="0000FF"/>
                </a:solidFill>
              </a:rPr>
              <a:t>Puerto Rico</a:t>
            </a:r>
            <a:r>
              <a:rPr lang="en-US" sz="1200" dirty="0" smtClean="0"/>
              <a:t>: 600 seats</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7289EA-9507-4AFF-BB12-6E70B3706C87}" type="slidenum">
              <a:rPr lang="en-US" smtClean="0"/>
              <a:pPr/>
              <a:t>12</a:t>
            </a:fld>
            <a:endParaRPr lang="en-US" dirty="0"/>
          </a:p>
        </p:txBody>
      </p:sp>
      <p:sp>
        <p:nvSpPr>
          <p:cNvPr id="3" name="TextBox 2"/>
          <p:cNvSpPr txBox="1"/>
          <p:nvPr/>
        </p:nvSpPr>
        <p:spPr>
          <a:xfrm>
            <a:off x="0" y="381000"/>
            <a:ext cx="6858000" cy="369332"/>
          </a:xfrm>
          <a:prstGeom prst="rect">
            <a:avLst/>
          </a:prstGeom>
          <a:noFill/>
        </p:spPr>
        <p:txBody>
          <a:bodyPr wrap="square" rtlCol="0">
            <a:spAutoFit/>
          </a:bodyPr>
          <a:lstStyle/>
          <a:p>
            <a:pPr algn="ctr"/>
            <a:r>
              <a:rPr lang="en-US" b="1" dirty="0" smtClean="0">
                <a:solidFill>
                  <a:srgbClr val="FF0000"/>
                </a:solidFill>
              </a:rPr>
              <a:t>CITIBANK - BRANCHES</a:t>
            </a:r>
            <a:endParaRPr lang="en-US" b="1" dirty="0">
              <a:solidFill>
                <a:srgbClr val="FF0000"/>
              </a:solidFill>
            </a:endParaRPr>
          </a:p>
        </p:txBody>
      </p:sp>
      <p:pic>
        <p:nvPicPr>
          <p:cNvPr id="15362" name="Picture 2" descr="C:\files\CorporaTION\Stationary\Pictures\Branches\Argentina\Citigold 01.jpg"/>
          <p:cNvPicPr>
            <a:picLocks noChangeAspect="1" noChangeArrowheads="1"/>
          </p:cNvPicPr>
          <p:nvPr/>
        </p:nvPicPr>
        <p:blipFill>
          <a:blip r:embed="rId2" cstate="print"/>
          <a:srcRect/>
          <a:stretch>
            <a:fillRect/>
          </a:stretch>
        </p:blipFill>
        <p:spPr bwMode="auto">
          <a:xfrm>
            <a:off x="457200" y="7315200"/>
            <a:ext cx="1676400" cy="1295400"/>
          </a:xfrm>
          <a:prstGeom prst="rect">
            <a:avLst/>
          </a:prstGeom>
          <a:noFill/>
        </p:spPr>
      </p:pic>
      <p:pic>
        <p:nvPicPr>
          <p:cNvPr id="15364" name="Picture 4" descr="C:\files\CorporaTION\Stationary\Pictures\Branches\Brazil\Picture3a.jpg"/>
          <p:cNvPicPr>
            <a:picLocks noChangeAspect="1" noChangeArrowheads="1"/>
          </p:cNvPicPr>
          <p:nvPr/>
        </p:nvPicPr>
        <p:blipFill>
          <a:blip r:embed="rId3" cstate="print"/>
          <a:srcRect/>
          <a:stretch>
            <a:fillRect/>
          </a:stretch>
        </p:blipFill>
        <p:spPr bwMode="auto">
          <a:xfrm>
            <a:off x="533400" y="3809999"/>
            <a:ext cx="914400" cy="870857"/>
          </a:xfrm>
          <a:prstGeom prst="rect">
            <a:avLst/>
          </a:prstGeom>
          <a:noFill/>
        </p:spPr>
      </p:pic>
      <p:pic>
        <p:nvPicPr>
          <p:cNvPr id="15365" name="Picture 5" descr="C:\files\CorporaTION\Stationary\Pictures\Branches\Brazil\Picture3b.jpg"/>
          <p:cNvPicPr>
            <a:picLocks noChangeAspect="1" noChangeArrowheads="1"/>
          </p:cNvPicPr>
          <p:nvPr/>
        </p:nvPicPr>
        <p:blipFill>
          <a:blip r:embed="rId4"/>
          <a:srcRect/>
          <a:stretch>
            <a:fillRect/>
          </a:stretch>
        </p:blipFill>
        <p:spPr bwMode="auto">
          <a:xfrm>
            <a:off x="1524001" y="3200400"/>
            <a:ext cx="3810000" cy="2362200"/>
          </a:xfrm>
          <a:prstGeom prst="rect">
            <a:avLst/>
          </a:prstGeom>
          <a:noFill/>
        </p:spPr>
      </p:pic>
      <p:pic>
        <p:nvPicPr>
          <p:cNvPr id="15366" name="Picture 6" descr="C:\files\CorporaTION\Stationary\Pictures\Branches\Colombia\Picture1a.jpg"/>
          <p:cNvPicPr>
            <a:picLocks noChangeAspect="1" noChangeArrowheads="1"/>
          </p:cNvPicPr>
          <p:nvPr/>
        </p:nvPicPr>
        <p:blipFill>
          <a:blip r:embed="rId5"/>
          <a:srcRect/>
          <a:stretch>
            <a:fillRect/>
          </a:stretch>
        </p:blipFill>
        <p:spPr bwMode="auto">
          <a:xfrm>
            <a:off x="4648200" y="7315200"/>
            <a:ext cx="1752600" cy="1314660"/>
          </a:xfrm>
          <a:prstGeom prst="rect">
            <a:avLst/>
          </a:prstGeom>
          <a:noFill/>
        </p:spPr>
      </p:pic>
      <p:pic>
        <p:nvPicPr>
          <p:cNvPr id="15367" name="Picture 7" descr="C:\files\CorporaTION\Stationary\Pictures\Branches\Colombia\Picture1b.jpg"/>
          <p:cNvPicPr>
            <a:picLocks noChangeAspect="1" noChangeArrowheads="1"/>
          </p:cNvPicPr>
          <p:nvPr/>
        </p:nvPicPr>
        <p:blipFill>
          <a:blip r:embed="rId6"/>
          <a:srcRect/>
          <a:stretch>
            <a:fillRect/>
          </a:stretch>
        </p:blipFill>
        <p:spPr bwMode="auto">
          <a:xfrm>
            <a:off x="2362200" y="1828800"/>
            <a:ext cx="1752600" cy="1143000"/>
          </a:xfrm>
          <a:prstGeom prst="rect">
            <a:avLst/>
          </a:prstGeom>
          <a:noFill/>
        </p:spPr>
      </p:pic>
      <p:pic>
        <p:nvPicPr>
          <p:cNvPr id="15368" name="Picture 8" descr="C:\files\CorporaTION\Stationary\Pictures\Branches\Florida\Picture2.jpg"/>
          <p:cNvPicPr>
            <a:picLocks noChangeAspect="1" noChangeArrowheads="1"/>
          </p:cNvPicPr>
          <p:nvPr/>
        </p:nvPicPr>
        <p:blipFill>
          <a:blip r:embed="rId7"/>
          <a:srcRect/>
          <a:stretch>
            <a:fillRect/>
          </a:stretch>
        </p:blipFill>
        <p:spPr bwMode="auto">
          <a:xfrm>
            <a:off x="4343400" y="1828800"/>
            <a:ext cx="1898656" cy="1143000"/>
          </a:xfrm>
          <a:prstGeom prst="rect">
            <a:avLst/>
          </a:prstGeom>
          <a:noFill/>
        </p:spPr>
      </p:pic>
      <p:pic>
        <p:nvPicPr>
          <p:cNvPr id="15369" name="Picture 9" descr="C:\files\CorporaTION\Stationary\Pictures\Branches\Florida\A-17 CITRUS 5.jpg"/>
          <p:cNvPicPr>
            <a:picLocks noChangeAspect="1" noChangeArrowheads="1"/>
          </p:cNvPicPr>
          <p:nvPr/>
        </p:nvPicPr>
        <p:blipFill>
          <a:blip r:embed="rId8" cstate="print"/>
          <a:srcRect/>
          <a:stretch>
            <a:fillRect/>
          </a:stretch>
        </p:blipFill>
        <p:spPr bwMode="auto">
          <a:xfrm>
            <a:off x="533400" y="1828800"/>
            <a:ext cx="1600200" cy="1143000"/>
          </a:xfrm>
          <a:prstGeom prst="rect">
            <a:avLst/>
          </a:prstGeom>
          <a:noFill/>
        </p:spPr>
      </p:pic>
      <p:pic>
        <p:nvPicPr>
          <p:cNvPr id="15370" name="Picture 10" descr="C:\files\CorporaTION\Stationary\Pictures\Branches\Florida\Tellers1 d.JPG"/>
          <p:cNvPicPr>
            <a:picLocks noChangeAspect="1" noChangeArrowheads="1"/>
          </p:cNvPicPr>
          <p:nvPr/>
        </p:nvPicPr>
        <p:blipFill>
          <a:blip r:embed="rId9" cstate="print"/>
          <a:srcRect/>
          <a:stretch>
            <a:fillRect/>
          </a:stretch>
        </p:blipFill>
        <p:spPr bwMode="auto">
          <a:xfrm>
            <a:off x="4648200" y="5791200"/>
            <a:ext cx="1727200" cy="1295400"/>
          </a:xfrm>
          <a:prstGeom prst="rect">
            <a:avLst/>
          </a:prstGeom>
          <a:noFill/>
        </p:spPr>
      </p:pic>
      <p:pic>
        <p:nvPicPr>
          <p:cNvPr id="15371" name="Picture 11" descr="C:\files\CorporaTION\Stationary\Pictures\Branches\Florida\tellers.JPG"/>
          <p:cNvPicPr>
            <a:picLocks noChangeAspect="1" noChangeArrowheads="1"/>
          </p:cNvPicPr>
          <p:nvPr/>
        </p:nvPicPr>
        <p:blipFill>
          <a:blip r:embed="rId10" cstate="print"/>
          <a:srcRect/>
          <a:stretch>
            <a:fillRect/>
          </a:stretch>
        </p:blipFill>
        <p:spPr bwMode="auto">
          <a:xfrm>
            <a:off x="457200" y="5791200"/>
            <a:ext cx="1676400" cy="1257300"/>
          </a:xfrm>
          <a:prstGeom prst="rect">
            <a:avLst/>
          </a:prstGeom>
          <a:noFill/>
        </p:spPr>
      </p:pic>
      <p:pic>
        <p:nvPicPr>
          <p:cNvPr id="15372" name="Picture 12" descr="C:\files\CorporaTION\Stationary\Pictures\Branches\Puerto Rico\Picture1.jpg"/>
          <p:cNvPicPr>
            <a:picLocks noChangeAspect="1" noChangeArrowheads="1"/>
          </p:cNvPicPr>
          <p:nvPr/>
        </p:nvPicPr>
        <p:blipFill>
          <a:blip r:embed="rId11"/>
          <a:srcRect/>
          <a:stretch>
            <a:fillRect/>
          </a:stretch>
        </p:blipFill>
        <p:spPr bwMode="auto">
          <a:xfrm>
            <a:off x="2438400" y="5791200"/>
            <a:ext cx="1905000" cy="1295400"/>
          </a:xfrm>
          <a:prstGeom prst="rect">
            <a:avLst/>
          </a:prstGeom>
          <a:noFill/>
        </p:spPr>
      </p:pic>
      <p:pic>
        <p:nvPicPr>
          <p:cNvPr id="16" name="Picture 15" descr="C:\files\CorporaTION\Stationary\Pictures\Branches\Colombia\Picture2.jpg"/>
          <p:cNvPicPr>
            <a:picLocks noChangeAspect="1" noChangeArrowheads="1"/>
          </p:cNvPicPr>
          <p:nvPr/>
        </p:nvPicPr>
        <p:blipFill>
          <a:blip r:embed="rId12"/>
          <a:srcRect/>
          <a:stretch>
            <a:fillRect/>
          </a:stretch>
        </p:blipFill>
        <p:spPr bwMode="auto">
          <a:xfrm>
            <a:off x="2438400" y="7315200"/>
            <a:ext cx="1905000" cy="1295400"/>
          </a:xfrm>
          <a:prstGeom prst="rect">
            <a:avLst/>
          </a:prstGeom>
          <a:noFill/>
        </p:spPr>
      </p:pic>
      <p:pic>
        <p:nvPicPr>
          <p:cNvPr id="15373" name="Picture 13" descr="C:\files\CorporaTION\Stationary\Pictures\Branches\Colombia\Picture1.jpg"/>
          <p:cNvPicPr>
            <a:picLocks noChangeAspect="1" noChangeArrowheads="1"/>
          </p:cNvPicPr>
          <p:nvPr/>
        </p:nvPicPr>
        <p:blipFill>
          <a:blip r:embed="rId13" cstate="print"/>
          <a:srcRect/>
          <a:stretch>
            <a:fillRect/>
          </a:stretch>
        </p:blipFill>
        <p:spPr bwMode="auto">
          <a:xfrm>
            <a:off x="5410200" y="3810000"/>
            <a:ext cx="838200" cy="745691"/>
          </a:xfrm>
          <a:prstGeom prst="rect">
            <a:avLst/>
          </a:prstGeom>
          <a:noFill/>
        </p:spPr>
      </p:pic>
      <p:sp>
        <p:nvSpPr>
          <p:cNvPr id="19" name="TextBox 18"/>
          <p:cNvSpPr txBox="1"/>
          <p:nvPr/>
        </p:nvSpPr>
        <p:spPr>
          <a:xfrm>
            <a:off x="533400" y="1066800"/>
            <a:ext cx="5791200" cy="461665"/>
          </a:xfrm>
          <a:prstGeom prst="rect">
            <a:avLst/>
          </a:prstGeom>
          <a:noFill/>
        </p:spPr>
        <p:txBody>
          <a:bodyPr wrap="square" rtlCol="0">
            <a:spAutoFit/>
          </a:bodyPr>
          <a:lstStyle/>
          <a:p>
            <a:r>
              <a:rPr lang="en-US" sz="1200" dirty="0" smtClean="0"/>
              <a:t>Open around 3</a:t>
            </a:r>
            <a:r>
              <a:rPr lang="en-US" sz="1200" dirty="0" smtClean="0"/>
              <a:t>2</a:t>
            </a:r>
            <a:r>
              <a:rPr lang="en-US" sz="1200" dirty="0" smtClean="0"/>
              <a:t>5 branches throughout  22 Countries in South and Central America,  Mexico, The Caribbean and South Florida</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7289EA-9507-4AFF-BB12-6E70B3706C87}" type="slidenum">
              <a:rPr lang="en-US" smtClean="0"/>
              <a:pPr/>
              <a:t>13</a:t>
            </a:fld>
            <a:endParaRPr lang="en-US" dirty="0"/>
          </a:p>
        </p:txBody>
      </p:sp>
      <p:pic>
        <p:nvPicPr>
          <p:cNvPr id="16386" name="Picture 2" descr="C:\files\CorporaTION\Stationary\Pictures\Branches\Brazil\Picture3.jpg"/>
          <p:cNvPicPr>
            <a:picLocks noChangeAspect="1" noChangeArrowheads="1"/>
          </p:cNvPicPr>
          <p:nvPr/>
        </p:nvPicPr>
        <p:blipFill>
          <a:blip r:embed="rId2"/>
          <a:srcRect/>
          <a:stretch>
            <a:fillRect/>
          </a:stretch>
        </p:blipFill>
        <p:spPr bwMode="auto">
          <a:xfrm>
            <a:off x="2133600" y="4038600"/>
            <a:ext cx="2514600" cy="1865401"/>
          </a:xfrm>
          <a:prstGeom prst="rect">
            <a:avLst/>
          </a:prstGeom>
          <a:noFill/>
        </p:spPr>
      </p:pic>
      <p:pic>
        <p:nvPicPr>
          <p:cNvPr id="16387" name="Picture 3" descr="C:\files\CorporaTION\Stationary\Pictures\Branches\Brazil\Foto externa e.JPG"/>
          <p:cNvPicPr>
            <a:picLocks noChangeAspect="1" noChangeArrowheads="1"/>
          </p:cNvPicPr>
          <p:nvPr/>
        </p:nvPicPr>
        <p:blipFill>
          <a:blip r:embed="rId3"/>
          <a:srcRect/>
          <a:stretch>
            <a:fillRect/>
          </a:stretch>
        </p:blipFill>
        <p:spPr bwMode="auto">
          <a:xfrm>
            <a:off x="533400" y="1905000"/>
            <a:ext cx="2590800" cy="1943100"/>
          </a:xfrm>
          <a:prstGeom prst="rect">
            <a:avLst/>
          </a:prstGeom>
          <a:noFill/>
        </p:spPr>
      </p:pic>
      <p:pic>
        <p:nvPicPr>
          <p:cNvPr id="16388" name="Picture 4" descr="C:\files\CorporaTION\Stationary\Pictures\Branches\Argentina\Picture1a.jpg"/>
          <p:cNvPicPr>
            <a:picLocks noChangeAspect="1" noChangeArrowheads="1"/>
          </p:cNvPicPr>
          <p:nvPr/>
        </p:nvPicPr>
        <p:blipFill>
          <a:blip r:embed="rId4"/>
          <a:srcRect/>
          <a:stretch>
            <a:fillRect/>
          </a:stretch>
        </p:blipFill>
        <p:spPr bwMode="auto">
          <a:xfrm>
            <a:off x="457200" y="6019800"/>
            <a:ext cx="2619375" cy="1254734"/>
          </a:xfrm>
          <a:prstGeom prst="rect">
            <a:avLst/>
          </a:prstGeom>
          <a:noFill/>
        </p:spPr>
      </p:pic>
      <p:pic>
        <p:nvPicPr>
          <p:cNvPr id="16390" name="Picture 6" descr="C:\files\CorporaTION\Stationary\Pictures\Branches\Venezuela\Picture6.png"/>
          <p:cNvPicPr>
            <a:picLocks noChangeAspect="1" noChangeArrowheads="1"/>
          </p:cNvPicPr>
          <p:nvPr/>
        </p:nvPicPr>
        <p:blipFill>
          <a:blip r:embed="rId5"/>
          <a:srcRect/>
          <a:stretch>
            <a:fillRect/>
          </a:stretch>
        </p:blipFill>
        <p:spPr bwMode="auto">
          <a:xfrm>
            <a:off x="1905000" y="7467600"/>
            <a:ext cx="1371600" cy="929341"/>
          </a:xfrm>
          <a:prstGeom prst="rect">
            <a:avLst/>
          </a:prstGeom>
          <a:noFill/>
        </p:spPr>
      </p:pic>
      <p:pic>
        <p:nvPicPr>
          <p:cNvPr id="16391" name="Picture 7" descr="C:\files\CorporaTION\Stationary\Pictures\Branches\Uruguay\Picture7.jpg"/>
          <p:cNvPicPr>
            <a:picLocks noChangeAspect="1" noChangeArrowheads="1"/>
          </p:cNvPicPr>
          <p:nvPr/>
        </p:nvPicPr>
        <p:blipFill>
          <a:blip r:embed="rId6"/>
          <a:srcRect/>
          <a:stretch>
            <a:fillRect/>
          </a:stretch>
        </p:blipFill>
        <p:spPr bwMode="auto">
          <a:xfrm>
            <a:off x="5029200" y="7467600"/>
            <a:ext cx="1177128" cy="914400"/>
          </a:xfrm>
          <a:prstGeom prst="rect">
            <a:avLst/>
          </a:prstGeom>
          <a:noFill/>
        </p:spPr>
      </p:pic>
      <p:pic>
        <p:nvPicPr>
          <p:cNvPr id="16392" name="Picture 8" descr="C:\files\CorporaTION\Stationary\Pictures\Branches\Puerto Rico\Picture1.jpg"/>
          <p:cNvPicPr>
            <a:picLocks noChangeAspect="1" noChangeArrowheads="1"/>
          </p:cNvPicPr>
          <p:nvPr/>
        </p:nvPicPr>
        <p:blipFill>
          <a:blip r:embed="rId7"/>
          <a:srcRect/>
          <a:stretch>
            <a:fillRect/>
          </a:stretch>
        </p:blipFill>
        <p:spPr bwMode="auto">
          <a:xfrm>
            <a:off x="3429000" y="1905000"/>
            <a:ext cx="2637692" cy="1905000"/>
          </a:xfrm>
          <a:prstGeom prst="rect">
            <a:avLst/>
          </a:prstGeom>
          <a:noFill/>
        </p:spPr>
      </p:pic>
      <p:pic>
        <p:nvPicPr>
          <p:cNvPr id="16393" name="Picture 9" descr="C:\files\CorporaTION\Stationary\Pictures\Branches\Peru\Picture1.jpg"/>
          <p:cNvPicPr>
            <a:picLocks noChangeAspect="1" noChangeArrowheads="1"/>
          </p:cNvPicPr>
          <p:nvPr/>
        </p:nvPicPr>
        <p:blipFill>
          <a:blip r:embed="rId8"/>
          <a:srcRect/>
          <a:stretch>
            <a:fillRect/>
          </a:stretch>
        </p:blipFill>
        <p:spPr bwMode="auto">
          <a:xfrm>
            <a:off x="457200" y="7467600"/>
            <a:ext cx="1295401" cy="918722"/>
          </a:xfrm>
          <a:prstGeom prst="rect">
            <a:avLst/>
          </a:prstGeom>
          <a:noFill/>
        </p:spPr>
      </p:pic>
      <p:pic>
        <p:nvPicPr>
          <p:cNvPr id="16395" name="Picture 11" descr="C:\files\CorporaTION\Stationary\Pictures\Branches\Florida\exter.jpg"/>
          <p:cNvPicPr>
            <a:picLocks noChangeAspect="1" noChangeArrowheads="1"/>
          </p:cNvPicPr>
          <p:nvPr/>
        </p:nvPicPr>
        <p:blipFill>
          <a:blip r:embed="rId9"/>
          <a:srcRect/>
          <a:stretch>
            <a:fillRect/>
          </a:stretch>
        </p:blipFill>
        <p:spPr bwMode="auto">
          <a:xfrm>
            <a:off x="4800600" y="4648200"/>
            <a:ext cx="1308100" cy="876067"/>
          </a:xfrm>
          <a:prstGeom prst="rect">
            <a:avLst/>
          </a:prstGeom>
          <a:noFill/>
        </p:spPr>
      </p:pic>
      <p:pic>
        <p:nvPicPr>
          <p:cNvPr id="16396" name="Picture 12" descr="C:\files\CorporaTION\Stationary\Pictures\Branches\Florida\Picture1.jpg"/>
          <p:cNvPicPr>
            <a:picLocks noChangeAspect="1" noChangeArrowheads="1"/>
          </p:cNvPicPr>
          <p:nvPr/>
        </p:nvPicPr>
        <p:blipFill>
          <a:blip r:embed="rId10"/>
          <a:srcRect/>
          <a:stretch>
            <a:fillRect/>
          </a:stretch>
        </p:blipFill>
        <p:spPr bwMode="auto">
          <a:xfrm>
            <a:off x="533400" y="4565944"/>
            <a:ext cx="1447734" cy="926806"/>
          </a:xfrm>
          <a:prstGeom prst="rect">
            <a:avLst/>
          </a:prstGeom>
          <a:noFill/>
        </p:spPr>
      </p:pic>
      <p:pic>
        <p:nvPicPr>
          <p:cNvPr id="16397" name="Picture 13" descr="C:\files\CorporaTION\Stationary\Pictures\Branches\Florida\Picture1.png"/>
          <p:cNvPicPr>
            <a:picLocks noChangeAspect="1" noChangeArrowheads="1"/>
          </p:cNvPicPr>
          <p:nvPr/>
        </p:nvPicPr>
        <p:blipFill>
          <a:blip r:embed="rId11" cstate="print"/>
          <a:srcRect/>
          <a:stretch>
            <a:fillRect/>
          </a:stretch>
        </p:blipFill>
        <p:spPr bwMode="auto">
          <a:xfrm>
            <a:off x="3505200" y="7467600"/>
            <a:ext cx="1275045" cy="914399"/>
          </a:xfrm>
          <a:prstGeom prst="rect">
            <a:avLst/>
          </a:prstGeom>
          <a:noFill/>
        </p:spPr>
      </p:pic>
      <p:pic>
        <p:nvPicPr>
          <p:cNvPr id="16398" name="Picture 14" descr="C:\files\CorporaTION\Stationary\Pictures\Branches\Colombia\Picture1c.jpg"/>
          <p:cNvPicPr>
            <a:picLocks noChangeAspect="1" noChangeArrowheads="1"/>
          </p:cNvPicPr>
          <p:nvPr/>
        </p:nvPicPr>
        <p:blipFill>
          <a:blip r:embed="rId12"/>
          <a:srcRect/>
          <a:stretch>
            <a:fillRect/>
          </a:stretch>
        </p:blipFill>
        <p:spPr bwMode="auto">
          <a:xfrm>
            <a:off x="3581400" y="6019800"/>
            <a:ext cx="2590800" cy="1295400"/>
          </a:xfrm>
          <a:prstGeom prst="rect">
            <a:avLst/>
          </a:prstGeom>
          <a:noFill/>
        </p:spPr>
      </p:pic>
      <p:sp>
        <p:nvSpPr>
          <p:cNvPr id="16400" name="Rectangle 16"/>
          <p:cNvSpPr>
            <a:spLocks noChangeArrowheads="1"/>
          </p:cNvSpPr>
          <p:nvPr/>
        </p:nvSpPr>
        <p:spPr bwMode="auto">
          <a:xfrm>
            <a:off x="457200" y="990600"/>
            <a:ext cx="5715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Implementation of two Citigroup’s rebranding programs </a:t>
            </a:r>
            <a:r>
              <a:rPr lang="en-US" sz="1200" dirty="0" smtClean="0">
                <a:ea typeface="Calibri" pitchFamily="34" charset="0"/>
                <a:cs typeface="Times New Roman" pitchFamily="18" charset="0"/>
              </a:rPr>
              <a:t>(2002 </a:t>
            </a:r>
            <a:r>
              <a:rPr lang="en-US" sz="1200" dirty="0" smtClean="0">
                <a:ea typeface="Calibri" pitchFamily="34" charset="0"/>
                <a:cs typeface="Times New Roman" pitchFamily="18" charset="0"/>
              </a:rPr>
              <a:t>and 2007</a:t>
            </a:r>
            <a:r>
              <a:rPr lang="en-US" sz="1200" dirty="0" smtClean="0">
                <a:ea typeface="Calibri" pitchFamily="34" charset="0"/>
                <a:cs typeface="Times New Roman" pitchFamily="18" charset="0"/>
              </a:rPr>
              <a:t>) </a:t>
            </a:r>
            <a:r>
              <a:rPr kumimoji="0" lang="en-US" sz="1200" b="0" i="0" u="none" strike="noStrike" cap="none" normalizeH="0" dirty="0" smtClean="0">
                <a:ln>
                  <a:noFill/>
                </a:ln>
                <a:solidFill>
                  <a:schemeClr val="tx1"/>
                </a:solidFill>
                <a:effectLst/>
                <a:ea typeface="Calibri" pitchFamily="34" charset="0"/>
                <a:cs typeface="Times New Roman" pitchFamily="18" charset="0"/>
              </a:rPr>
              <a:t>throughout 22 countries in Latin America, the Caribbean</a:t>
            </a:r>
            <a:r>
              <a:rPr lang="en-US" sz="1200" dirty="0" smtClean="0">
                <a:ea typeface="Calibri" pitchFamily="34" charset="0"/>
                <a:cs typeface="Times New Roman" pitchFamily="18" charset="0"/>
              </a:rPr>
              <a:t>, and South Florida.</a:t>
            </a:r>
          </a:p>
          <a:p>
            <a:pPr lvl="0" algn="just" eaLnBrk="0" fontAlgn="base" hangingPunct="0">
              <a:spcBef>
                <a:spcPct val="0"/>
              </a:spcBef>
              <a:spcAft>
                <a:spcPct val="0"/>
              </a:spcAft>
            </a:pPr>
            <a:r>
              <a:rPr lang="en-US" sz="1200" dirty="0" smtClean="0">
                <a:ea typeface="Calibri" pitchFamily="34" charset="0"/>
                <a:cs typeface="Times New Roman" pitchFamily="18" charset="0"/>
              </a:rPr>
              <a:t>Over 650 facilities,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from Headquarter</a:t>
            </a:r>
            <a:r>
              <a:rPr kumimoji="0" lang="en-US" sz="1200" b="0" i="0" u="none" strike="noStrike" cap="none" normalizeH="0" dirty="0" smtClean="0">
                <a:ln>
                  <a:noFill/>
                </a:ln>
                <a:solidFill>
                  <a:schemeClr val="tx1"/>
                </a:solidFill>
                <a:effectLst/>
                <a:ea typeface="Calibri" pitchFamily="34" charset="0"/>
                <a:cs typeface="Times New Roman" pitchFamily="18" charset="0"/>
              </a:rPr>
              <a:t>  office buildings to retail branches.</a:t>
            </a:r>
            <a:endParaRPr kumimoji="0" lang="en-US" sz="1200" b="0" i="0" u="none" strike="noStrike" cap="none" normalizeH="0" baseline="0" dirty="0" smtClean="0">
              <a:ln>
                <a:noFill/>
              </a:ln>
              <a:solidFill>
                <a:schemeClr val="tx1"/>
              </a:solidFill>
              <a:effectLst/>
            </a:endParaRPr>
          </a:p>
        </p:txBody>
      </p:sp>
      <p:sp>
        <p:nvSpPr>
          <p:cNvPr id="19" name="Rectangle 18"/>
          <p:cNvSpPr/>
          <p:nvPr/>
        </p:nvSpPr>
        <p:spPr>
          <a:xfrm>
            <a:off x="0" y="381000"/>
            <a:ext cx="6858000" cy="369332"/>
          </a:xfrm>
          <a:prstGeom prst="rect">
            <a:avLst/>
          </a:prstGeom>
        </p:spPr>
        <p:txBody>
          <a:bodyPr wrap="square">
            <a:spAutoFit/>
          </a:bodyPr>
          <a:lstStyle/>
          <a:p>
            <a:pPr lvl="0" algn="ctr" fontAlgn="base">
              <a:spcBef>
                <a:spcPct val="0"/>
              </a:spcBef>
              <a:spcAft>
                <a:spcPct val="0"/>
              </a:spcAft>
            </a:pPr>
            <a:r>
              <a:rPr lang="en-US" b="1" dirty="0" smtClean="0">
                <a:solidFill>
                  <a:srgbClr val="FF0000"/>
                </a:solidFill>
                <a:ea typeface="Calibri" pitchFamily="34" charset="0"/>
                <a:cs typeface="Times New Roman" pitchFamily="18" charset="0"/>
              </a:rPr>
              <a:t>REBRANDING</a:t>
            </a:r>
            <a:endParaRPr lang="en-US" b="1" dirty="0" smtClean="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7289EA-9507-4AFF-BB12-6E70B3706C87}" type="slidenum">
              <a:rPr lang="en-US" smtClean="0"/>
              <a:pPr/>
              <a:t>14</a:t>
            </a:fld>
            <a:endParaRPr lang="en-US" dirty="0"/>
          </a:p>
        </p:txBody>
      </p:sp>
      <p:pic>
        <p:nvPicPr>
          <p:cNvPr id="19458" name="Picture 2" descr="C:\files\CorporaTION\Stationary\Pictures\For Brochure presentation\scan0005.jpg"/>
          <p:cNvPicPr>
            <a:picLocks noChangeAspect="1" noChangeArrowheads="1"/>
          </p:cNvPicPr>
          <p:nvPr/>
        </p:nvPicPr>
        <p:blipFill>
          <a:blip r:embed="rId2" cstate="print"/>
          <a:srcRect/>
          <a:stretch>
            <a:fillRect/>
          </a:stretch>
        </p:blipFill>
        <p:spPr bwMode="auto">
          <a:xfrm>
            <a:off x="611542" y="6629400"/>
            <a:ext cx="2696877" cy="1782763"/>
          </a:xfrm>
          <a:prstGeom prst="rect">
            <a:avLst/>
          </a:prstGeom>
          <a:noFill/>
        </p:spPr>
      </p:pic>
      <p:pic>
        <p:nvPicPr>
          <p:cNvPr id="19460" name="Picture 4" descr="C:\files\CorporaTION\Stationary\Pictures\For Brochure presentation\scan0010.jpg"/>
          <p:cNvPicPr>
            <a:picLocks noChangeAspect="1" noChangeArrowheads="1"/>
          </p:cNvPicPr>
          <p:nvPr/>
        </p:nvPicPr>
        <p:blipFill>
          <a:blip r:embed="rId3" cstate="print"/>
          <a:srcRect/>
          <a:stretch>
            <a:fillRect/>
          </a:stretch>
        </p:blipFill>
        <p:spPr bwMode="auto">
          <a:xfrm>
            <a:off x="3581400" y="3048000"/>
            <a:ext cx="2409478" cy="1600200"/>
          </a:xfrm>
          <a:prstGeom prst="rect">
            <a:avLst/>
          </a:prstGeom>
          <a:noFill/>
        </p:spPr>
      </p:pic>
      <p:pic>
        <p:nvPicPr>
          <p:cNvPr id="19461" name="Picture 5" descr="C:\files\CorporaTION\Stationary\Pictures\For Brochure presentation\scan0011.jpg"/>
          <p:cNvPicPr>
            <a:picLocks noChangeAspect="1" noChangeArrowheads="1"/>
          </p:cNvPicPr>
          <p:nvPr/>
        </p:nvPicPr>
        <p:blipFill>
          <a:blip r:embed="rId4" cstate="print"/>
          <a:srcRect/>
          <a:stretch>
            <a:fillRect/>
          </a:stretch>
        </p:blipFill>
        <p:spPr bwMode="auto">
          <a:xfrm>
            <a:off x="609600" y="3048000"/>
            <a:ext cx="2667000" cy="1591612"/>
          </a:xfrm>
          <a:prstGeom prst="rect">
            <a:avLst/>
          </a:prstGeom>
          <a:noFill/>
        </p:spPr>
      </p:pic>
      <p:pic>
        <p:nvPicPr>
          <p:cNvPr id="19462" name="Picture 6" descr="C:\files\CorporaTION\Stationary\Pictures\For Brochure presentation\scan0012.jpg"/>
          <p:cNvPicPr>
            <a:picLocks noChangeAspect="1" noChangeArrowheads="1"/>
          </p:cNvPicPr>
          <p:nvPr/>
        </p:nvPicPr>
        <p:blipFill>
          <a:blip r:embed="rId5" cstate="print"/>
          <a:srcRect/>
          <a:stretch>
            <a:fillRect/>
          </a:stretch>
        </p:blipFill>
        <p:spPr bwMode="auto">
          <a:xfrm>
            <a:off x="3505201" y="6629400"/>
            <a:ext cx="2514599" cy="1793387"/>
          </a:xfrm>
          <a:prstGeom prst="rect">
            <a:avLst/>
          </a:prstGeom>
          <a:noFill/>
        </p:spPr>
      </p:pic>
      <p:sp>
        <p:nvSpPr>
          <p:cNvPr id="8" name="TextBox 7"/>
          <p:cNvSpPr txBox="1"/>
          <p:nvPr/>
        </p:nvSpPr>
        <p:spPr>
          <a:xfrm>
            <a:off x="0" y="381000"/>
            <a:ext cx="6858000" cy="369332"/>
          </a:xfrm>
          <a:prstGeom prst="rect">
            <a:avLst/>
          </a:prstGeom>
          <a:noFill/>
        </p:spPr>
        <p:txBody>
          <a:bodyPr wrap="square" rtlCol="0">
            <a:spAutoFit/>
          </a:bodyPr>
          <a:lstStyle/>
          <a:p>
            <a:pPr algn="ctr"/>
            <a:r>
              <a:rPr lang="en-US" b="1" dirty="0" smtClean="0">
                <a:solidFill>
                  <a:srgbClr val="FF0000"/>
                </a:solidFill>
              </a:rPr>
              <a:t>OTHER PROJECTS</a:t>
            </a:r>
            <a:endParaRPr lang="en-US" b="1" dirty="0">
              <a:solidFill>
                <a:srgbClr val="FF0000"/>
              </a:solidFill>
            </a:endParaRPr>
          </a:p>
        </p:txBody>
      </p:sp>
      <p:sp>
        <p:nvSpPr>
          <p:cNvPr id="19463" name="Rectangle 7"/>
          <p:cNvSpPr>
            <a:spLocks noChangeArrowheads="1"/>
          </p:cNvSpPr>
          <p:nvPr/>
        </p:nvSpPr>
        <p:spPr bwMode="auto">
          <a:xfrm>
            <a:off x="533400" y="914400"/>
            <a:ext cx="5715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ea typeface="Calibri" pitchFamily="34" charset="0"/>
                <a:cs typeface="Times New Roman" pitchFamily="18" charset="0"/>
              </a:rPr>
              <a:t>Costa Rica: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New headquarter.  - 18,000sf. Offices</a:t>
            </a:r>
            <a:r>
              <a:rPr lang="en-US" sz="1200" dirty="0" smtClean="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relocations.</a:t>
            </a:r>
            <a:endParaRPr kumimoji="0" lang="en-US"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ea typeface="Calibri" pitchFamily="34" charset="0"/>
                <a:cs typeface="Times New Roman" pitchFamily="18" charset="0"/>
              </a:rPr>
              <a:t>Florida</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ea typeface="Calibri" pitchFamily="34" charset="0"/>
                <a:cs typeface="Times New Roman" pitchFamily="18" charset="0"/>
              </a:rPr>
              <a:t>Citiplan</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consolidation. – 280,000sf.   Feasibility study.</a:t>
            </a:r>
            <a:endParaRPr kumimoji="0" lang="en-US" sz="1200" b="0" i="0" u="none" strike="noStrike" cap="none" normalizeH="0" baseline="0" dirty="0" smtClean="0">
              <a:ln>
                <a:noFill/>
              </a:ln>
              <a:solidFill>
                <a:schemeClr val="tx1"/>
              </a:solidFill>
              <a:effectLst/>
            </a:endParaRPr>
          </a:p>
          <a:p>
            <a:pPr lvl="0" algn="just" eaLnBrk="0" fontAlgn="base" hangingPunct="0">
              <a:spcBef>
                <a:spcPct val="0"/>
              </a:spcBef>
              <a:spcAft>
                <a:spcPct val="0"/>
              </a:spcAft>
            </a:pPr>
            <a:r>
              <a:rPr kumimoji="0" lang="en-US" sz="1200" b="0" i="0" u="none" strike="noStrike" cap="none" normalizeH="0" baseline="0" dirty="0" smtClean="0">
                <a:ln>
                  <a:noFill/>
                </a:ln>
                <a:solidFill>
                  <a:srgbClr val="0000FF"/>
                </a:solidFill>
                <a:effectLst/>
                <a:ea typeface="Calibri" pitchFamily="34" charset="0"/>
                <a:cs typeface="Times New Roman" pitchFamily="18" charset="0"/>
              </a:rPr>
              <a:t>Guatemala: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New headquarter – 29,000sf.</a:t>
            </a:r>
            <a:r>
              <a:rPr lang="en-US" sz="1200" dirty="0" smtClean="0">
                <a:ea typeface="Calibri" pitchFamily="34" charset="0"/>
                <a:cs typeface="Times New Roman" pitchFamily="18" charset="0"/>
              </a:rPr>
              <a:t> </a:t>
            </a:r>
            <a:r>
              <a:rPr lang="en-US" sz="1200" dirty="0" smtClean="0">
                <a:ea typeface="Calibri" pitchFamily="34" charset="0"/>
                <a:cs typeface="Times New Roman" pitchFamily="18" charset="0"/>
              </a:rPr>
              <a:t> Office relocations.</a:t>
            </a:r>
            <a:endParaRPr kumimoji="0" lang="en-US"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ea typeface="Calibri" pitchFamily="34" charset="0"/>
                <a:cs typeface="Times New Roman" pitchFamily="18" charset="0"/>
              </a:rPr>
              <a:t>México</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Headquarter remodel</a:t>
            </a:r>
            <a:r>
              <a:rPr kumimoji="0" lang="en-US" sz="1200" b="0" i="0" u="none" strike="noStrike" cap="none" normalizeH="0" dirty="0" smtClean="0">
                <a:ln>
                  <a:noFill/>
                </a:ln>
                <a:solidFill>
                  <a:schemeClr val="tx1"/>
                </a:solidFill>
                <a:effectLst/>
                <a:ea typeface="Calibri" pitchFamily="34" charset="0"/>
                <a:cs typeface="Times New Roman" pitchFamily="18" charset="0"/>
              </a:rPr>
              <a:t> – 230,000sf.  Office remodeling.</a:t>
            </a:r>
            <a:endParaRPr kumimoji="0" lang="en-US" sz="1200" b="0" i="0" u="none" strike="noStrike" cap="none" normalizeH="0" baseline="0" dirty="0" smtClean="0">
              <a:ln>
                <a:noFill/>
              </a:ln>
              <a:solidFill>
                <a:schemeClr val="tx1"/>
              </a:solidFill>
              <a:effectLst/>
            </a:endParaRPr>
          </a:p>
        </p:txBody>
      </p:sp>
      <p:sp>
        <p:nvSpPr>
          <p:cNvPr id="10" name="TextBox 9"/>
          <p:cNvSpPr txBox="1"/>
          <p:nvPr/>
        </p:nvSpPr>
        <p:spPr>
          <a:xfrm>
            <a:off x="0" y="1905000"/>
            <a:ext cx="6858000" cy="369332"/>
          </a:xfrm>
          <a:prstGeom prst="rect">
            <a:avLst/>
          </a:prstGeom>
          <a:noFill/>
        </p:spPr>
        <p:txBody>
          <a:bodyPr wrap="square" rtlCol="0">
            <a:spAutoFit/>
          </a:bodyPr>
          <a:lstStyle/>
          <a:p>
            <a:pPr algn="ctr"/>
            <a:r>
              <a:rPr lang="en-US" b="1" dirty="0" smtClean="0">
                <a:solidFill>
                  <a:srgbClr val="FF0000"/>
                </a:solidFill>
              </a:rPr>
              <a:t>RETAIL  AND  HOUSING</a:t>
            </a:r>
            <a:endParaRPr lang="en-US" b="1" dirty="0">
              <a:solidFill>
                <a:srgbClr val="FF0000"/>
              </a:solidFill>
            </a:endParaRPr>
          </a:p>
        </p:txBody>
      </p:sp>
      <p:sp>
        <p:nvSpPr>
          <p:cNvPr id="12" name="TextBox 11"/>
          <p:cNvSpPr txBox="1"/>
          <p:nvPr/>
        </p:nvSpPr>
        <p:spPr>
          <a:xfrm>
            <a:off x="533400" y="2362200"/>
            <a:ext cx="5334000" cy="461665"/>
          </a:xfrm>
          <a:prstGeom prst="rect">
            <a:avLst/>
          </a:prstGeom>
          <a:noFill/>
        </p:spPr>
        <p:txBody>
          <a:bodyPr wrap="square" rtlCol="0">
            <a:spAutoFit/>
          </a:bodyPr>
          <a:lstStyle/>
          <a:p>
            <a:pPr>
              <a:buFont typeface="Wingdings" pitchFamily="2" charset="2"/>
              <a:buChar char="v"/>
            </a:pPr>
            <a:r>
              <a:rPr lang="en-US" sz="1200" dirty="0" smtClean="0"/>
              <a:t>   L. </a:t>
            </a:r>
            <a:r>
              <a:rPr lang="en-US" sz="1200" dirty="0" err="1" smtClean="0"/>
              <a:t>Lurias</a:t>
            </a:r>
            <a:r>
              <a:rPr lang="en-US" sz="1200" dirty="0" smtClean="0"/>
              <a:t> &amp;Son:  Open 19 new department  stores in the State of Florida.</a:t>
            </a:r>
          </a:p>
          <a:p>
            <a:pPr>
              <a:buFont typeface="Wingdings" pitchFamily="2" charset="2"/>
              <a:buChar char="v"/>
            </a:pPr>
            <a:r>
              <a:rPr lang="en-US" sz="1200" dirty="0" smtClean="0"/>
              <a:t>   Develop “</a:t>
            </a:r>
            <a:r>
              <a:rPr lang="en-US" sz="1200" dirty="0" err="1" smtClean="0"/>
              <a:t>Modelia</a:t>
            </a:r>
            <a:r>
              <a:rPr lang="en-US" sz="1200" dirty="0" smtClean="0"/>
              <a:t> Townhouses” project  in Hialeah, Florida</a:t>
            </a:r>
          </a:p>
        </p:txBody>
      </p:sp>
      <p:pic>
        <p:nvPicPr>
          <p:cNvPr id="19464" name="Picture 8" descr="C:\Documents and Settings\Davidjsierra\My Documents\My Scans\2009-01 (Jan)\scan.jpg"/>
          <p:cNvPicPr>
            <a:picLocks noChangeAspect="1" noChangeArrowheads="1"/>
          </p:cNvPicPr>
          <p:nvPr/>
        </p:nvPicPr>
        <p:blipFill>
          <a:blip r:embed="rId6" cstate="print"/>
          <a:srcRect/>
          <a:stretch>
            <a:fillRect/>
          </a:stretch>
        </p:blipFill>
        <p:spPr bwMode="auto">
          <a:xfrm>
            <a:off x="2057400" y="4724399"/>
            <a:ext cx="2362200" cy="183519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43000"/>
            <a:ext cx="5638800" cy="7338239"/>
          </a:xfrm>
          <a:prstGeom prst="rect">
            <a:avLst/>
          </a:prstGeom>
          <a:noFill/>
        </p:spPr>
        <p:txBody>
          <a:bodyPr wrap="square" rtlCol="0">
            <a:spAutoFit/>
          </a:bodyPr>
          <a:lstStyle/>
          <a:p>
            <a:pPr algn="just"/>
            <a:r>
              <a:rPr lang="en-US" sz="1200" dirty="0" smtClean="0"/>
              <a:t>“I worked as a peer of David's for the past 10+ years. Consistently during that time he continued to impress me with his extensive knowledge and experience in the Construction Industry. He is a very effective Senior Project Manager, and he is also an effective leader of Project Managers. He continuously analyzes projects (from conception through completion) to keep the costs as low as possible balanced with high quality and with an eye toward meeting set deadlines. In an industry that is sometimes known for unsavory dealings, David is refreshingly honest and has high integrity for doing the right thing. If given the opportunity, I would work with David again!” </a:t>
            </a:r>
          </a:p>
          <a:p>
            <a:r>
              <a:rPr lang="en-US" sz="1200" dirty="0" smtClean="0">
                <a:hlinkClick r:id="rId2" tooltip="View Sigrid's Profile"/>
              </a:rPr>
              <a:t>Sigrid Feder</a:t>
            </a:r>
            <a:r>
              <a:rPr lang="en-US" sz="1200" dirty="0" smtClean="0"/>
              <a:t> </a:t>
            </a:r>
            <a:r>
              <a:rPr lang="en-US" sz="1200" i="1" dirty="0" smtClean="0"/>
              <a:t>, Sr. Vice President / Region Operations Head - </a:t>
            </a:r>
            <a:r>
              <a:rPr lang="en-US" sz="1200" i="1" dirty="0" err="1" smtClean="0"/>
              <a:t>LatAm</a:t>
            </a:r>
            <a:r>
              <a:rPr lang="en-US" sz="1200" i="1" dirty="0" smtClean="0"/>
              <a:t> Realty Services , </a:t>
            </a:r>
            <a:r>
              <a:rPr lang="en-US" sz="1200" i="1" dirty="0" err="1" smtClean="0"/>
              <a:t>Citi</a:t>
            </a:r>
            <a:r>
              <a:rPr lang="en-US" sz="1200" i="1" dirty="0" smtClean="0"/>
              <a:t> group </a:t>
            </a:r>
            <a:endParaRPr lang="en-US" sz="1200" dirty="0" smtClean="0"/>
          </a:p>
          <a:p>
            <a:r>
              <a:rPr lang="en-US" sz="1200" dirty="0" smtClean="0"/>
              <a:t/>
            </a:r>
            <a:br>
              <a:rPr lang="en-US" sz="1200" dirty="0" smtClean="0"/>
            </a:br>
            <a:endParaRPr lang="en-US" sz="1200" dirty="0" smtClean="0"/>
          </a:p>
          <a:p>
            <a:pPr algn="just"/>
            <a:r>
              <a:rPr lang="en-US" sz="1200" dirty="0" smtClean="0"/>
              <a:t>“David was the Regional PM Head, and worked for me for over 10 years. David is an expert at Project Management, and always performed his duties with diligence and demanded high performance on all projects. He was an excellent officer upon whom I completely relied. Self starter who never failed.”  </a:t>
            </a:r>
          </a:p>
          <a:p>
            <a:r>
              <a:rPr lang="en-US" sz="1200" dirty="0" smtClean="0">
                <a:hlinkClick r:id="rId3" tooltip="View Michael's Profile"/>
              </a:rPr>
              <a:t>Michael Steadman</a:t>
            </a:r>
            <a:r>
              <a:rPr lang="en-US" sz="1200" dirty="0" smtClean="0"/>
              <a:t> </a:t>
            </a:r>
            <a:r>
              <a:rPr lang="en-US" sz="1200" i="1" dirty="0" smtClean="0"/>
              <a:t>, EVP , Citigroup </a:t>
            </a:r>
            <a:endParaRPr lang="en-US" sz="1200" dirty="0" smtClean="0"/>
          </a:p>
          <a:p>
            <a:r>
              <a:rPr lang="en-US" sz="1200" dirty="0" smtClean="0"/>
              <a:t/>
            </a:r>
            <a:br>
              <a:rPr lang="en-US" sz="1200" dirty="0" smtClean="0"/>
            </a:br>
            <a:endParaRPr lang="en-US" sz="1200" dirty="0" smtClean="0"/>
          </a:p>
          <a:p>
            <a:pPr algn="just"/>
            <a:r>
              <a:rPr lang="en-US" sz="1200" dirty="0" smtClean="0"/>
              <a:t>“I had the privilege to work for David during his tenure in Buenos Aires with Citibank. During all the years that we have known each other, his high professional standards and in thorough knowledge became a exceptional assets for his peers and to the company. I highly recommend David as a colleague and as a friend to any company that wishes to hire him as part of their management group. </a:t>
            </a:r>
          </a:p>
          <a:p>
            <a:r>
              <a:rPr lang="en-US" sz="1200" dirty="0" smtClean="0">
                <a:hlinkClick r:id="rId4" tooltip="View Guido's Profile"/>
              </a:rPr>
              <a:t>Guido Conegliano</a:t>
            </a:r>
            <a:r>
              <a:rPr lang="en-US" sz="1200" dirty="0" smtClean="0"/>
              <a:t> </a:t>
            </a:r>
            <a:r>
              <a:rPr lang="en-US" sz="1200" i="1" dirty="0" smtClean="0"/>
              <a:t>, Managing Partner , MG Consultant LLC </a:t>
            </a:r>
            <a:endParaRPr lang="en-US" sz="1200" dirty="0" smtClean="0"/>
          </a:p>
          <a:p>
            <a:r>
              <a:rPr lang="en-US" sz="1200" dirty="0" smtClean="0"/>
              <a:t/>
            </a:r>
            <a:br>
              <a:rPr lang="en-US" sz="1200" dirty="0" smtClean="0"/>
            </a:br>
            <a:endParaRPr lang="en-US" sz="1200" dirty="0" smtClean="0"/>
          </a:p>
          <a:p>
            <a:r>
              <a:rPr lang="en-US" sz="1200" dirty="0" smtClean="0"/>
              <a:t>“David J was a detailed oriented management head, who maintained a high level of enthusiasm and focus throughout the course of his projects. He was a positive motivator for his team, and never lost sight of project objectives, schedule, and budget. He encouraged creativity for architectural project solutions, and was always willing to contribute ideas when called upon in the design development process.” </a:t>
            </a:r>
          </a:p>
          <a:p>
            <a:r>
              <a:rPr lang="en-US" sz="1200" dirty="0" smtClean="0">
                <a:hlinkClick r:id="rId5" tooltip="View Dana's Profile"/>
              </a:rPr>
              <a:t>Dana Lodin</a:t>
            </a:r>
            <a:r>
              <a:rPr lang="en-US" sz="1200" dirty="0" smtClean="0"/>
              <a:t> </a:t>
            </a:r>
            <a:r>
              <a:rPr lang="en-US" sz="1200" i="1" dirty="0" smtClean="0"/>
              <a:t>, President , PN&amp;L </a:t>
            </a:r>
            <a:endParaRPr lang="en-US" sz="1200" i="1" dirty="0" smtClean="0"/>
          </a:p>
          <a:p>
            <a:endParaRPr lang="en-US" sz="1200" i="1" dirty="0" smtClean="0"/>
          </a:p>
          <a:p>
            <a:endParaRPr lang="en-US" sz="1200" i="1" dirty="0" smtClean="0"/>
          </a:p>
          <a:p>
            <a:pPr algn="just"/>
            <a:r>
              <a:rPr lang="en-US" sz="1200" dirty="0" smtClean="0"/>
              <a:t> “Good performance as Senior Project Manager leading the project &amp; Construction development of </a:t>
            </a:r>
            <a:r>
              <a:rPr lang="en-US" sz="1200" dirty="0" err="1" smtClean="0"/>
              <a:t>Citicenter</a:t>
            </a:r>
            <a:r>
              <a:rPr lang="en-US" sz="1200" dirty="0" smtClean="0"/>
              <a:t> Building (Citibank Headquarter) in Paraguay. (213M sq/ft)” </a:t>
            </a:r>
          </a:p>
          <a:p>
            <a:r>
              <a:rPr lang="en-US" sz="1200" dirty="0" smtClean="0">
                <a:hlinkClick r:id="rId6" tooltip="View Castorino's Profile"/>
              </a:rPr>
              <a:t>Castorino Rojas</a:t>
            </a:r>
            <a:r>
              <a:rPr lang="en-US" sz="1200" dirty="0" smtClean="0"/>
              <a:t> </a:t>
            </a:r>
            <a:r>
              <a:rPr lang="en-US" sz="1200" i="1" dirty="0" smtClean="0"/>
              <a:t>, Asset Manager , Citigroup </a:t>
            </a:r>
            <a:endParaRPr lang="en-US" dirty="0"/>
          </a:p>
        </p:txBody>
      </p:sp>
      <p:sp>
        <p:nvSpPr>
          <p:cNvPr id="3" name="TextBox 2"/>
          <p:cNvSpPr txBox="1"/>
          <p:nvPr/>
        </p:nvSpPr>
        <p:spPr>
          <a:xfrm>
            <a:off x="0" y="533400"/>
            <a:ext cx="6858000" cy="369332"/>
          </a:xfrm>
          <a:prstGeom prst="rect">
            <a:avLst/>
          </a:prstGeom>
          <a:noFill/>
        </p:spPr>
        <p:txBody>
          <a:bodyPr wrap="square" rtlCol="0">
            <a:spAutoFit/>
          </a:bodyPr>
          <a:lstStyle/>
          <a:p>
            <a:pPr algn="ctr"/>
            <a:r>
              <a:rPr lang="en-US" b="1" dirty="0" smtClean="0">
                <a:solidFill>
                  <a:srgbClr val="FF0000"/>
                </a:solidFill>
              </a:rPr>
              <a:t>REFERENCES</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567289EA-9507-4AFF-BB12-6E70B3706C87}"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5562600" cy="7109639"/>
          </a:xfrm>
          <a:prstGeom prst="rect">
            <a:avLst/>
          </a:prstGeom>
        </p:spPr>
        <p:txBody>
          <a:bodyPr wrap="square">
            <a:spAutoFit/>
          </a:bodyPr>
          <a:lstStyle/>
          <a:p>
            <a:pPr algn="just"/>
            <a:r>
              <a:rPr lang="en-US" sz="1200" dirty="0" smtClean="0"/>
              <a:t>“I had the pleasure of working with David Sierra on many branding and rebranding projects at </a:t>
            </a:r>
            <a:r>
              <a:rPr lang="en-US" sz="1200" dirty="0" err="1" smtClean="0"/>
              <a:t>Citi</a:t>
            </a:r>
            <a:r>
              <a:rPr lang="en-US" sz="1200" dirty="0" smtClean="0"/>
              <a:t> in south American countries during the course of three years. He is one of the most trusted and respected Professionals in the corporate realty services project management business. David is recognized throughout South, Central and North America multidisciplinary teams as a fully accomplished expert, an energetic, smart, and dedicated and highly results oriented professional and also as an unique team leader.”  </a:t>
            </a:r>
          </a:p>
          <a:p>
            <a:r>
              <a:rPr lang="en-US" sz="1200" dirty="0" smtClean="0">
                <a:hlinkClick r:id="rId2" tooltip="View Bia's Profile"/>
              </a:rPr>
              <a:t>Bia Monteiro</a:t>
            </a:r>
            <a:r>
              <a:rPr lang="en-US" sz="1200" dirty="0" smtClean="0"/>
              <a:t> </a:t>
            </a:r>
            <a:r>
              <a:rPr lang="en-US" sz="1200" i="1" dirty="0" smtClean="0"/>
              <a:t>, Brand Management Regional Director , Citigroup </a:t>
            </a:r>
            <a:r>
              <a:rPr lang="en-US" sz="1200" dirty="0" smtClean="0"/>
              <a:t/>
            </a:r>
            <a:br>
              <a:rPr lang="en-US" sz="1200" dirty="0" smtClean="0"/>
            </a:br>
            <a:endParaRPr lang="en-US" sz="1200" dirty="0" smtClean="0"/>
          </a:p>
          <a:p>
            <a:pPr algn="just"/>
            <a:endParaRPr lang="en-US" sz="1200" dirty="0" smtClean="0"/>
          </a:p>
          <a:p>
            <a:pPr algn="just"/>
            <a:r>
              <a:rPr lang="en-US" sz="1200" dirty="0" smtClean="0"/>
              <a:t> “David and I worked together for more than 12 years in several major projects including construction and consolidation of office space for Citigroup. David has a broad experience and high skills in Project and Construction Management. In his role of Director of Project Management he provided guidelines and support to projects in all Latin America countries. David has the expertise and the flexibility to adapt to all different cultures and deliver a consistent high quality product to his customers. I hereby recommend David.” </a:t>
            </a:r>
          </a:p>
          <a:p>
            <a:r>
              <a:rPr lang="en-US" sz="1200" dirty="0" smtClean="0">
                <a:hlinkClick r:id="rId3" tooltip="View Fernando's Profile"/>
              </a:rPr>
              <a:t>Fernando Lerici</a:t>
            </a:r>
            <a:r>
              <a:rPr lang="en-US" sz="1200" dirty="0" smtClean="0"/>
              <a:t> </a:t>
            </a:r>
            <a:r>
              <a:rPr lang="en-US" sz="1200" i="1" dirty="0" smtClean="0"/>
              <a:t>, SLA Sub Region Head , </a:t>
            </a:r>
            <a:r>
              <a:rPr lang="en-US" sz="1200" i="1" dirty="0" err="1" smtClean="0"/>
              <a:t>Citi</a:t>
            </a:r>
            <a:r>
              <a:rPr lang="en-US" sz="1200" i="1" dirty="0" smtClean="0"/>
              <a:t> </a:t>
            </a:r>
            <a:r>
              <a:rPr lang="en-US" sz="1200" dirty="0" smtClean="0"/>
              <a:t/>
            </a:r>
            <a:br>
              <a:rPr lang="en-US" sz="1200" dirty="0" smtClean="0"/>
            </a:br>
            <a:endParaRPr lang="en-US" sz="1200" dirty="0" smtClean="0"/>
          </a:p>
          <a:p>
            <a:r>
              <a:rPr lang="en-US" sz="1200" dirty="0" smtClean="0"/>
              <a:t> </a:t>
            </a:r>
          </a:p>
          <a:p>
            <a:pPr algn="just"/>
            <a:r>
              <a:rPr lang="en-US" sz="1200" dirty="0" smtClean="0"/>
              <a:t>“ David is a seasoned professional with ample experience in project management. As Project Management Head for </a:t>
            </a:r>
            <a:r>
              <a:rPr lang="en-US" sz="1200" dirty="0" err="1" smtClean="0"/>
              <a:t>Citi's</a:t>
            </a:r>
            <a:r>
              <a:rPr lang="en-US" sz="1200" dirty="0" smtClean="0"/>
              <a:t> Latin American cluster, he has directly handled - or supervised the handling of - hundreds of projects (big and small) throughout the region. He has a passion for detail without losing sight of the big picture.” </a:t>
            </a:r>
          </a:p>
          <a:p>
            <a:r>
              <a:rPr lang="en-US" sz="1200" dirty="0" smtClean="0">
                <a:hlinkClick r:id="rId4" tooltip="View Gaston's Profile"/>
              </a:rPr>
              <a:t>Gaston Sirito</a:t>
            </a:r>
            <a:r>
              <a:rPr lang="en-US" sz="1200" dirty="0" smtClean="0"/>
              <a:t> </a:t>
            </a:r>
            <a:r>
              <a:rPr lang="en-US" sz="1200" i="1" dirty="0" smtClean="0"/>
              <a:t>, SVP / Sub Region Head - Corporate Realty Services , </a:t>
            </a:r>
            <a:r>
              <a:rPr lang="en-US" sz="1200" i="1" dirty="0" err="1" smtClean="0"/>
              <a:t>Citi</a:t>
            </a:r>
            <a:r>
              <a:rPr lang="en-US" sz="1200" i="1" dirty="0" smtClean="0"/>
              <a:t> </a:t>
            </a:r>
            <a:endParaRPr lang="en-US" sz="1200" dirty="0" smtClean="0"/>
          </a:p>
          <a:p>
            <a:r>
              <a:rPr lang="en-US" sz="1200" dirty="0" smtClean="0"/>
              <a:t/>
            </a:r>
            <a:br>
              <a:rPr lang="en-US" sz="1200" dirty="0" smtClean="0"/>
            </a:br>
            <a:endParaRPr lang="en-US" sz="1200" dirty="0" smtClean="0"/>
          </a:p>
          <a:p>
            <a:pPr algn="just"/>
            <a:r>
              <a:rPr lang="en-US" sz="1200" dirty="0" smtClean="0"/>
              <a:t> “I have been a matrix report of David for 5 years and we implemented together important regional Projects. He is an excellent creative and results-oriented leader with extensive experience in the banking and corporate building architecture. David is well respected at all levels of the company in different countries and is clearly recognized as a subject matter expert. David is a very talented professional and I would work with him again if ever the chance arose.” </a:t>
            </a:r>
          </a:p>
          <a:p>
            <a:r>
              <a:rPr lang="en-US" sz="1200" dirty="0" smtClean="0">
                <a:hlinkClick r:id="rId5" tooltip="View Gonzalo's Profile"/>
              </a:rPr>
              <a:t>Gonzalo Zournadjian</a:t>
            </a:r>
            <a:r>
              <a:rPr lang="en-US" sz="1200" dirty="0" smtClean="0"/>
              <a:t> </a:t>
            </a:r>
            <a:r>
              <a:rPr lang="en-US" sz="1200" i="1" dirty="0" smtClean="0"/>
              <a:t>, Project Management Head_ VPR-Civil Engineer , CITI </a:t>
            </a:r>
            <a:endParaRPr lang="en-US" sz="1200" dirty="0" smtClean="0"/>
          </a:p>
          <a:p>
            <a:r>
              <a:rPr lang="en-US" sz="1200" dirty="0" smtClean="0"/>
              <a:t/>
            </a:r>
            <a:br>
              <a:rPr lang="en-US" sz="1200" dirty="0" smtClean="0"/>
            </a:br>
            <a:endParaRPr lang="en-US" sz="1200" dirty="0" smtClean="0"/>
          </a:p>
          <a:p>
            <a:pPr algn="just"/>
            <a:r>
              <a:rPr lang="en-US" sz="1200" dirty="0" smtClean="0"/>
              <a:t/>
            </a:r>
            <a:br>
              <a:rPr lang="en-US" sz="1200" dirty="0" smtClean="0"/>
            </a:br>
            <a:endParaRPr lang="en-US" sz="1200" dirty="0"/>
          </a:p>
        </p:txBody>
      </p:sp>
      <p:sp>
        <p:nvSpPr>
          <p:cNvPr id="3" name="TextBox 2"/>
          <p:cNvSpPr txBox="1"/>
          <p:nvPr/>
        </p:nvSpPr>
        <p:spPr>
          <a:xfrm>
            <a:off x="0" y="457200"/>
            <a:ext cx="6858000" cy="369332"/>
          </a:xfrm>
          <a:prstGeom prst="rect">
            <a:avLst/>
          </a:prstGeom>
          <a:noFill/>
        </p:spPr>
        <p:txBody>
          <a:bodyPr wrap="square" rtlCol="0">
            <a:spAutoFit/>
          </a:bodyPr>
          <a:lstStyle/>
          <a:p>
            <a:pPr algn="ctr"/>
            <a:r>
              <a:rPr lang="en-US" b="1" dirty="0" smtClean="0">
                <a:solidFill>
                  <a:srgbClr val="FF0000"/>
                </a:solidFill>
              </a:rPr>
              <a:t>REFERENCES (Continuation) </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567289EA-9507-4AFF-BB12-6E70B3706C87}" type="slidenum">
              <a:rPr lang="en-US" smtClean="0"/>
              <a:pPr/>
              <a:t>16</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3352800"/>
            <a:ext cx="6096000" cy="5324535"/>
          </a:xfrm>
          <a:prstGeom prst="rect">
            <a:avLst/>
          </a:prstGeom>
          <a:noFill/>
        </p:spPr>
        <p:txBody>
          <a:bodyPr wrap="square" rtlCol="0">
            <a:spAutoFit/>
          </a:bodyPr>
          <a:lstStyle/>
          <a:p>
            <a:pPr algn="ctr"/>
            <a:r>
              <a:rPr lang="en-US" b="1" dirty="0" smtClean="0">
                <a:solidFill>
                  <a:srgbClr val="FF0000"/>
                </a:solidFill>
              </a:rPr>
              <a:t>  PROJECT  MANAGEMENT  SCOPE  OF  SERVICES</a:t>
            </a:r>
          </a:p>
          <a:p>
            <a:pPr algn="ctr"/>
            <a:r>
              <a:rPr lang="en-US" b="1" dirty="0" smtClean="0">
                <a:solidFill>
                  <a:srgbClr val="FF0000"/>
                </a:solidFill>
              </a:rPr>
              <a:t>  </a:t>
            </a:r>
          </a:p>
          <a:p>
            <a:r>
              <a:rPr lang="en-US" sz="1600" dirty="0" smtClean="0">
                <a:solidFill>
                  <a:srgbClr val="0000FF"/>
                </a:solidFill>
              </a:rPr>
              <a:t>     </a:t>
            </a:r>
            <a:r>
              <a:rPr lang="en-US" b="1" dirty="0" smtClean="0">
                <a:solidFill>
                  <a:srgbClr val="0000FF"/>
                </a:solidFill>
              </a:rPr>
              <a:t>Phase I - Project Planning</a:t>
            </a:r>
          </a:p>
          <a:p>
            <a:endParaRPr lang="en-US" sz="1600" dirty="0" smtClean="0">
              <a:solidFill>
                <a:srgbClr val="0000FF"/>
              </a:solidFill>
            </a:endParaRPr>
          </a:p>
          <a:p>
            <a:pPr lvl="1">
              <a:buFont typeface="Wingdings" pitchFamily="2" charset="2"/>
              <a:buChar char="q"/>
            </a:pPr>
            <a:r>
              <a:rPr lang="en-US" sz="1400" dirty="0" smtClean="0"/>
              <a:t> Manage the f</a:t>
            </a:r>
            <a:r>
              <a:rPr lang="en-US" sz="1200" dirty="0" smtClean="0"/>
              <a:t>easibility studies.</a:t>
            </a:r>
          </a:p>
          <a:p>
            <a:pPr lvl="1">
              <a:buFont typeface="Wingdings" pitchFamily="2" charset="2"/>
              <a:buChar char="q"/>
            </a:pPr>
            <a:r>
              <a:rPr lang="en-US" sz="1200" dirty="0" smtClean="0"/>
              <a:t>  Review site selection and inspections.</a:t>
            </a:r>
          </a:p>
          <a:p>
            <a:pPr lvl="1">
              <a:buFont typeface="Wingdings" pitchFamily="2" charset="2"/>
              <a:buChar char="q"/>
            </a:pPr>
            <a:r>
              <a:rPr lang="en-US" sz="1200" dirty="0" smtClean="0"/>
              <a:t>  Establish Design and Engineering  teams.</a:t>
            </a:r>
          </a:p>
          <a:p>
            <a:pPr lvl="1">
              <a:buFont typeface="Wingdings" pitchFamily="2" charset="2"/>
              <a:buChar char="q"/>
            </a:pPr>
            <a:r>
              <a:rPr lang="en-US" sz="1200" dirty="0" smtClean="0"/>
              <a:t>  Develop Project Master Schedule.</a:t>
            </a:r>
          </a:p>
          <a:p>
            <a:pPr lvl="1">
              <a:buFont typeface="Wingdings" pitchFamily="2" charset="2"/>
              <a:buChar char="q"/>
            </a:pPr>
            <a:r>
              <a:rPr lang="en-US" sz="1200" dirty="0" smtClean="0"/>
              <a:t>  Preliminary budget preparation.</a:t>
            </a:r>
          </a:p>
          <a:p>
            <a:pPr lvl="1">
              <a:buFont typeface="Wingdings" pitchFamily="2" charset="2"/>
              <a:buChar char="q"/>
            </a:pPr>
            <a:r>
              <a:rPr lang="en-US" sz="1200" dirty="0" smtClean="0"/>
              <a:t>  Manage the programming process.</a:t>
            </a:r>
          </a:p>
          <a:p>
            <a:pPr lvl="1">
              <a:buFont typeface="Wingdings" pitchFamily="2" charset="2"/>
              <a:buChar char="q"/>
            </a:pPr>
            <a:r>
              <a:rPr lang="en-US" sz="1200" dirty="0" smtClean="0"/>
              <a:t>  Set project performance criteria.</a:t>
            </a:r>
            <a:endParaRPr lang="en-US" sz="1400" dirty="0" smtClean="0"/>
          </a:p>
          <a:p>
            <a:r>
              <a:rPr lang="en-US" sz="1600" dirty="0" smtClean="0">
                <a:solidFill>
                  <a:srgbClr val="0000FF"/>
                </a:solidFill>
              </a:rPr>
              <a:t>   </a:t>
            </a:r>
          </a:p>
          <a:p>
            <a:r>
              <a:rPr lang="en-US" sz="1600" dirty="0" smtClean="0">
                <a:solidFill>
                  <a:srgbClr val="0000FF"/>
                </a:solidFill>
              </a:rPr>
              <a:t>     </a:t>
            </a:r>
            <a:r>
              <a:rPr lang="en-US" b="1" dirty="0" smtClean="0">
                <a:solidFill>
                  <a:srgbClr val="0000FF"/>
                </a:solidFill>
              </a:rPr>
              <a:t>Phase II – Design Management</a:t>
            </a:r>
          </a:p>
          <a:p>
            <a:endParaRPr lang="en-US" sz="1600" dirty="0" smtClean="0">
              <a:solidFill>
                <a:srgbClr val="0000FF"/>
              </a:solidFill>
            </a:endParaRPr>
          </a:p>
          <a:p>
            <a:pPr lvl="1">
              <a:buFont typeface="Wingdings" pitchFamily="2" charset="2"/>
              <a:buChar char="q"/>
            </a:pPr>
            <a:r>
              <a:rPr lang="en-US" sz="1400" dirty="0" smtClean="0"/>
              <a:t> </a:t>
            </a:r>
            <a:r>
              <a:rPr lang="en-US" sz="1200" dirty="0" smtClean="0"/>
              <a:t>Represent Client during design process.</a:t>
            </a:r>
          </a:p>
          <a:p>
            <a:pPr lvl="1">
              <a:buFont typeface="Wingdings" pitchFamily="2" charset="2"/>
              <a:buChar char="q"/>
            </a:pPr>
            <a:r>
              <a:rPr lang="en-US" sz="1200" dirty="0" smtClean="0"/>
              <a:t>  Definition of physical requirements.</a:t>
            </a:r>
          </a:p>
          <a:p>
            <a:pPr lvl="1">
              <a:buFont typeface="Wingdings" pitchFamily="2" charset="2"/>
              <a:buChar char="q"/>
            </a:pPr>
            <a:r>
              <a:rPr lang="en-US" sz="1200" dirty="0" smtClean="0"/>
              <a:t>  Coordination of the Design team.</a:t>
            </a:r>
          </a:p>
          <a:p>
            <a:pPr lvl="1">
              <a:buFont typeface="Wingdings" pitchFamily="2" charset="2"/>
              <a:buChar char="q"/>
            </a:pPr>
            <a:r>
              <a:rPr lang="en-US" sz="1200" dirty="0" smtClean="0"/>
              <a:t>  Review schematic design with client.</a:t>
            </a:r>
          </a:p>
          <a:p>
            <a:pPr lvl="1">
              <a:buFont typeface="Wingdings" pitchFamily="2" charset="2"/>
              <a:buChar char="q"/>
            </a:pPr>
            <a:r>
              <a:rPr lang="en-US" sz="1200" dirty="0" smtClean="0"/>
              <a:t>  Monitor Design Development. </a:t>
            </a:r>
          </a:p>
          <a:p>
            <a:pPr lvl="1">
              <a:buFont typeface="Wingdings" pitchFamily="2" charset="2"/>
              <a:buChar char="q"/>
            </a:pPr>
            <a:r>
              <a:rPr lang="en-US" sz="1200" dirty="0" smtClean="0"/>
              <a:t>  Review design development with client.</a:t>
            </a:r>
          </a:p>
          <a:p>
            <a:pPr lvl="1">
              <a:buFont typeface="Wingdings" pitchFamily="2" charset="2"/>
              <a:buChar char="q"/>
            </a:pPr>
            <a:r>
              <a:rPr lang="en-US" sz="1200" dirty="0" smtClean="0"/>
              <a:t>  Budget preparation and Financial analysis. </a:t>
            </a:r>
          </a:p>
          <a:p>
            <a:pPr lvl="1">
              <a:buFont typeface="Wingdings" pitchFamily="2" charset="2"/>
              <a:buChar char="q"/>
            </a:pPr>
            <a:r>
              <a:rPr lang="en-US" sz="1200" dirty="0" smtClean="0"/>
              <a:t>  Update Master Schedule. </a:t>
            </a:r>
          </a:p>
          <a:p>
            <a:pPr lvl="1">
              <a:buFont typeface="Wingdings" pitchFamily="2" charset="2"/>
              <a:buChar char="q"/>
            </a:pPr>
            <a:r>
              <a:rPr lang="en-US" sz="1200" dirty="0" smtClean="0"/>
              <a:t>  Manage construction documents production.</a:t>
            </a:r>
          </a:p>
          <a:p>
            <a:pPr lvl="1">
              <a:buFont typeface="Wingdings" pitchFamily="2" charset="2"/>
              <a:buChar char="q"/>
            </a:pPr>
            <a:r>
              <a:rPr lang="en-US" sz="1200" dirty="0" smtClean="0"/>
              <a:t>  Identify municipal permit process.</a:t>
            </a:r>
          </a:p>
          <a:p>
            <a:pPr lvl="1">
              <a:buFont typeface="Wingdings" pitchFamily="2" charset="2"/>
              <a:buChar char="q"/>
            </a:pPr>
            <a:r>
              <a:rPr lang="en-US" sz="1200" dirty="0" smtClean="0"/>
              <a:t>  Value Engineering.</a:t>
            </a:r>
            <a:endParaRPr lang="en-US" sz="1400" dirty="0" smtClean="0"/>
          </a:p>
        </p:txBody>
      </p:sp>
      <p:pic>
        <p:nvPicPr>
          <p:cNvPr id="6" name="Picture 5" descr="Atrium-8.bmp"/>
          <p:cNvPicPr>
            <a:picLocks noChangeAspect="1"/>
          </p:cNvPicPr>
          <p:nvPr/>
        </p:nvPicPr>
        <p:blipFill>
          <a:blip r:embed="rId2" cstate="print"/>
          <a:stretch>
            <a:fillRect/>
          </a:stretch>
        </p:blipFill>
        <p:spPr>
          <a:xfrm>
            <a:off x="4495800" y="762000"/>
            <a:ext cx="1721644" cy="2209800"/>
          </a:xfrm>
          <a:prstGeom prst="rect">
            <a:avLst/>
          </a:prstGeom>
        </p:spPr>
      </p:pic>
      <p:pic>
        <p:nvPicPr>
          <p:cNvPr id="11" name="Picture 10" descr="scan0006.jpg"/>
          <p:cNvPicPr>
            <a:picLocks noChangeAspect="1"/>
          </p:cNvPicPr>
          <p:nvPr/>
        </p:nvPicPr>
        <p:blipFill>
          <a:blip r:embed="rId3" cstate="print"/>
          <a:stretch>
            <a:fillRect/>
          </a:stretch>
        </p:blipFill>
        <p:spPr>
          <a:xfrm>
            <a:off x="4343400" y="6172200"/>
            <a:ext cx="1828799" cy="2216705"/>
          </a:xfrm>
          <a:prstGeom prst="rect">
            <a:avLst/>
          </a:prstGeom>
        </p:spPr>
      </p:pic>
      <p:sp>
        <p:nvSpPr>
          <p:cNvPr id="9" name="Rectangle 8"/>
          <p:cNvSpPr/>
          <p:nvPr/>
        </p:nvSpPr>
        <p:spPr>
          <a:xfrm>
            <a:off x="381000" y="304800"/>
            <a:ext cx="3810000" cy="2800767"/>
          </a:xfrm>
          <a:prstGeom prst="rect">
            <a:avLst/>
          </a:prstGeom>
        </p:spPr>
        <p:txBody>
          <a:bodyPr wrap="square">
            <a:spAutoFit/>
          </a:bodyPr>
          <a:lstStyle/>
          <a:p>
            <a:pPr algn="just"/>
            <a:endParaRPr lang="en-US" sz="2000" dirty="0" smtClean="0">
              <a:solidFill>
                <a:srgbClr val="FF0000"/>
              </a:solidFill>
            </a:endParaRPr>
          </a:p>
          <a:p>
            <a:pPr algn="just"/>
            <a:r>
              <a:rPr lang="en-US" b="1" dirty="0" smtClean="0">
                <a:solidFill>
                  <a:srgbClr val="FF0000"/>
                </a:solidFill>
              </a:rPr>
              <a:t>MISION STATEMENT AND GOAL</a:t>
            </a:r>
          </a:p>
          <a:p>
            <a:pPr algn="just"/>
            <a:endParaRPr lang="en-US" dirty="0" smtClean="0">
              <a:solidFill>
                <a:srgbClr val="FF0000"/>
              </a:solidFill>
            </a:endParaRPr>
          </a:p>
          <a:p>
            <a:pPr algn="just"/>
            <a:r>
              <a:rPr lang="en-US" sz="1200" dirty="0" smtClean="0"/>
              <a:t>Project Consulting Group is prepared to provide expert Management skills and vast knowledge, using the most advance tools and techniques applicable to the construction industry; offering a wide range of experience and expertise to exceed all expectation from a project.</a:t>
            </a:r>
          </a:p>
          <a:p>
            <a:pPr algn="just"/>
            <a:endParaRPr lang="en-US" sz="1200" dirty="0" smtClean="0"/>
          </a:p>
          <a:p>
            <a:pPr algn="just"/>
            <a:r>
              <a:rPr lang="en-US" sz="1200" dirty="0" smtClean="0"/>
              <a:t>Our goal is to represent the owner, delivering their construction projects on time, on Budget, and without surprises, with most emphasis on cost, time, and quality, applying the strictest mitigation of risks. </a:t>
            </a:r>
            <a:endParaRPr lang="en-US" sz="1200" dirty="0"/>
          </a:p>
        </p:txBody>
      </p:sp>
      <p:pic>
        <p:nvPicPr>
          <p:cNvPr id="12" name="Picture 11" descr="scan0011.jpg"/>
          <p:cNvPicPr>
            <a:picLocks noChangeAspect="1"/>
          </p:cNvPicPr>
          <p:nvPr/>
        </p:nvPicPr>
        <p:blipFill>
          <a:blip r:embed="rId4" cstate="print"/>
          <a:stretch>
            <a:fillRect/>
          </a:stretch>
        </p:blipFill>
        <p:spPr>
          <a:xfrm>
            <a:off x="3962400" y="4114800"/>
            <a:ext cx="2248930" cy="1458762"/>
          </a:xfrm>
          <a:prstGeom prst="rect">
            <a:avLst/>
          </a:prstGeom>
        </p:spPr>
      </p:pic>
      <p:sp>
        <p:nvSpPr>
          <p:cNvPr id="10" name="Slide Number Placeholder 9"/>
          <p:cNvSpPr>
            <a:spLocks noGrp="1"/>
          </p:cNvSpPr>
          <p:nvPr>
            <p:ph type="sldNum" sz="quarter" idx="12"/>
          </p:nvPr>
        </p:nvSpPr>
        <p:spPr/>
        <p:txBody>
          <a:bodyPr/>
          <a:lstStyle/>
          <a:p>
            <a:fld id="{567289EA-9507-4AFF-BB12-6E70B3706C87}"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609600"/>
            <a:ext cx="6096000" cy="5293757"/>
          </a:xfrm>
          <a:prstGeom prst="rect">
            <a:avLst/>
          </a:prstGeom>
        </p:spPr>
        <p:txBody>
          <a:bodyPr wrap="square">
            <a:spAutoFit/>
          </a:bodyPr>
          <a:lstStyle/>
          <a:p>
            <a:r>
              <a:rPr lang="en-US" sz="1600" dirty="0" smtClean="0">
                <a:solidFill>
                  <a:srgbClr val="0000FF"/>
                </a:solidFill>
              </a:rPr>
              <a:t>     </a:t>
            </a:r>
            <a:r>
              <a:rPr lang="en-US" b="1" dirty="0" smtClean="0">
                <a:solidFill>
                  <a:srgbClr val="0000FF"/>
                </a:solidFill>
              </a:rPr>
              <a:t>Phase III - Construction Management</a:t>
            </a:r>
          </a:p>
          <a:p>
            <a:endParaRPr lang="en-US" sz="1600" dirty="0" smtClean="0">
              <a:solidFill>
                <a:srgbClr val="0000FF"/>
              </a:solidFill>
            </a:endParaRPr>
          </a:p>
          <a:p>
            <a:pPr lvl="1">
              <a:buFont typeface="Wingdings" pitchFamily="2" charset="2"/>
              <a:buChar char="q"/>
            </a:pPr>
            <a:r>
              <a:rPr lang="en-US" sz="1200" dirty="0" smtClean="0"/>
              <a:t>  Represent client during construction phase. </a:t>
            </a:r>
          </a:p>
          <a:p>
            <a:pPr lvl="1">
              <a:buFont typeface="Wingdings" pitchFamily="2" charset="2"/>
              <a:buChar char="q"/>
            </a:pPr>
            <a:r>
              <a:rPr lang="en-US" sz="1200" dirty="0" smtClean="0"/>
              <a:t>  Develop Project organization.</a:t>
            </a:r>
          </a:p>
          <a:p>
            <a:pPr lvl="1">
              <a:buFont typeface="Wingdings" pitchFamily="2" charset="2"/>
              <a:buChar char="q"/>
            </a:pPr>
            <a:r>
              <a:rPr lang="en-US" sz="1200" dirty="0" smtClean="0"/>
              <a:t>  Qualify, bid, and select General Contractor.</a:t>
            </a:r>
          </a:p>
          <a:p>
            <a:pPr lvl="1">
              <a:buFont typeface="Wingdings" pitchFamily="2" charset="2"/>
              <a:buChar char="q"/>
            </a:pPr>
            <a:r>
              <a:rPr lang="en-US" sz="1200" dirty="0" smtClean="0"/>
              <a:t>  Negotiate General Contractors contract. </a:t>
            </a:r>
          </a:p>
          <a:p>
            <a:pPr lvl="1">
              <a:buFont typeface="Wingdings" pitchFamily="2" charset="2"/>
              <a:buChar char="q"/>
            </a:pPr>
            <a:r>
              <a:rPr lang="en-US" sz="1200" dirty="0" smtClean="0"/>
              <a:t>  Sub-Contractor’s selection and negotiations.</a:t>
            </a:r>
          </a:p>
          <a:p>
            <a:pPr lvl="1">
              <a:buFont typeface="Wingdings" pitchFamily="2" charset="2"/>
              <a:buChar char="q"/>
            </a:pPr>
            <a:r>
              <a:rPr lang="en-US" sz="1200" dirty="0" smtClean="0"/>
              <a:t>  Implement the project Master Schedule.  </a:t>
            </a:r>
          </a:p>
          <a:p>
            <a:pPr lvl="1">
              <a:buFont typeface="Wingdings" pitchFamily="2" charset="2"/>
              <a:buChar char="q"/>
            </a:pPr>
            <a:r>
              <a:rPr lang="en-US" sz="1200" dirty="0" smtClean="0"/>
              <a:t>  Manage the procurement process.  </a:t>
            </a:r>
          </a:p>
          <a:p>
            <a:pPr lvl="1">
              <a:buFont typeface="Wingdings" pitchFamily="2" charset="2"/>
              <a:buChar char="q"/>
            </a:pPr>
            <a:r>
              <a:rPr lang="en-US" sz="1200" dirty="0" smtClean="0"/>
              <a:t>  Administration of the construction contracts.</a:t>
            </a:r>
          </a:p>
          <a:p>
            <a:pPr lvl="1">
              <a:buFont typeface="Wingdings" pitchFamily="2" charset="2"/>
              <a:buChar char="q"/>
            </a:pPr>
            <a:r>
              <a:rPr lang="en-US" sz="1200" dirty="0" smtClean="0"/>
              <a:t>  Construction Inspections and Monitoring.</a:t>
            </a:r>
          </a:p>
          <a:p>
            <a:pPr lvl="1">
              <a:buFont typeface="Wingdings" pitchFamily="2" charset="2"/>
              <a:buChar char="q"/>
            </a:pPr>
            <a:r>
              <a:rPr lang="en-US" sz="1200" dirty="0" smtClean="0"/>
              <a:t>  Assist general contractor on submission of </a:t>
            </a:r>
          </a:p>
          <a:p>
            <a:pPr lvl="1"/>
            <a:r>
              <a:rPr lang="en-US" sz="1200" dirty="0" smtClean="0"/>
              <a:t>      Municipal permits and  applications.</a:t>
            </a:r>
          </a:p>
          <a:p>
            <a:pPr lvl="1">
              <a:buFont typeface="Wingdings" pitchFamily="2" charset="2"/>
              <a:buChar char="q"/>
            </a:pPr>
            <a:r>
              <a:rPr lang="en-US" sz="1200" dirty="0" smtClean="0"/>
              <a:t>  Attend and chair regular project meetings. </a:t>
            </a:r>
          </a:p>
          <a:p>
            <a:pPr lvl="1">
              <a:buFont typeface="Wingdings" pitchFamily="2" charset="2"/>
              <a:buChar char="q"/>
            </a:pPr>
            <a:r>
              <a:rPr lang="en-US" sz="1200" dirty="0" smtClean="0"/>
              <a:t>  Manage the Construction process.   </a:t>
            </a:r>
          </a:p>
          <a:p>
            <a:pPr lvl="1">
              <a:buFont typeface="Wingdings" pitchFamily="2" charset="2"/>
              <a:buChar char="q"/>
            </a:pPr>
            <a:r>
              <a:rPr lang="en-US" sz="1200" dirty="0" smtClean="0"/>
              <a:t>  Coordinate all vendors. </a:t>
            </a:r>
          </a:p>
          <a:p>
            <a:pPr lvl="1">
              <a:buFont typeface="Wingdings" pitchFamily="2" charset="2"/>
              <a:buChar char="q"/>
            </a:pPr>
            <a:r>
              <a:rPr lang="en-US" sz="1200" dirty="0" smtClean="0"/>
              <a:t>  Manage and implement Quality control. </a:t>
            </a:r>
          </a:p>
          <a:p>
            <a:pPr lvl="1">
              <a:buFont typeface="Wingdings" pitchFamily="2" charset="2"/>
              <a:buChar char="q"/>
            </a:pPr>
            <a:r>
              <a:rPr lang="en-US" sz="1200" dirty="0" smtClean="0"/>
              <a:t>  Issue monthly progress reports. </a:t>
            </a:r>
          </a:p>
          <a:p>
            <a:pPr lvl="1">
              <a:buFont typeface="Wingdings" pitchFamily="2" charset="2"/>
              <a:buChar char="q"/>
            </a:pPr>
            <a:r>
              <a:rPr lang="en-US" sz="1200" dirty="0" smtClean="0"/>
              <a:t>  Review progress payments. </a:t>
            </a:r>
          </a:p>
          <a:p>
            <a:pPr lvl="1">
              <a:buFont typeface="Wingdings" pitchFamily="2" charset="2"/>
              <a:buChar char="q"/>
            </a:pPr>
            <a:r>
              <a:rPr lang="en-US" sz="1200" dirty="0" smtClean="0"/>
              <a:t>  Monitor and control construction costs.</a:t>
            </a:r>
          </a:p>
          <a:p>
            <a:pPr lvl="1">
              <a:buFont typeface="Wingdings" pitchFamily="2" charset="2"/>
              <a:buChar char="q"/>
            </a:pPr>
            <a:r>
              <a:rPr lang="en-US" sz="1200" dirty="0" smtClean="0"/>
              <a:t>  Change orders Management.</a:t>
            </a:r>
          </a:p>
          <a:p>
            <a:pPr lvl="1">
              <a:buFont typeface="Wingdings" pitchFamily="2" charset="2"/>
              <a:buChar char="q"/>
            </a:pPr>
            <a:r>
              <a:rPr lang="en-US" sz="1200" dirty="0" smtClean="0"/>
              <a:t>  Manage the Construction schedule .  </a:t>
            </a:r>
          </a:p>
          <a:p>
            <a:pPr lvl="1">
              <a:buFont typeface="Wingdings" pitchFamily="2" charset="2"/>
              <a:buChar char="q"/>
            </a:pPr>
            <a:r>
              <a:rPr lang="en-US" sz="1200" dirty="0" smtClean="0"/>
              <a:t>  Mediate and solve construction conflicts </a:t>
            </a:r>
          </a:p>
          <a:p>
            <a:pPr lvl="1"/>
            <a:r>
              <a:rPr lang="en-US" sz="1200" dirty="0" smtClean="0"/>
              <a:t>      that may occur.</a:t>
            </a:r>
          </a:p>
          <a:p>
            <a:pPr lvl="1">
              <a:buFont typeface="Wingdings" pitchFamily="2" charset="2"/>
              <a:buChar char="q"/>
            </a:pPr>
            <a:r>
              <a:rPr lang="en-US" sz="1200" dirty="0" smtClean="0"/>
              <a:t>  Ensure completion of punch list.</a:t>
            </a:r>
          </a:p>
          <a:p>
            <a:pPr lvl="1">
              <a:buFont typeface="Wingdings" pitchFamily="2" charset="2"/>
              <a:buChar char="q"/>
            </a:pPr>
            <a:r>
              <a:rPr lang="en-US" sz="1200" dirty="0" smtClean="0"/>
              <a:t>  Manage construction contracts close-out</a:t>
            </a:r>
            <a:r>
              <a:rPr lang="en-US" sz="1400" dirty="0" smtClean="0"/>
              <a:t>.</a:t>
            </a:r>
          </a:p>
          <a:p>
            <a:pPr lvl="1">
              <a:buFont typeface="Wingdings" pitchFamily="2" charset="2"/>
              <a:buChar char="q"/>
            </a:pPr>
            <a:endParaRPr lang="en-US" sz="1400" dirty="0" smtClean="0"/>
          </a:p>
        </p:txBody>
      </p:sp>
      <p:sp>
        <p:nvSpPr>
          <p:cNvPr id="8" name="Rectangle 7"/>
          <p:cNvSpPr/>
          <p:nvPr/>
        </p:nvSpPr>
        <p:spPr>
          <a:xfrm>
            <a:off x="152400" y="6096000"/>
            <a:ext cx="6096000" cy="2154436"/>
          </a:xfrm>
          <a:prstGeom prst="rect">
            <a:avLst/>
          </a:prstGeom>
        </p:spPr>
        <p:txBody>
          <a:bodyPr wrap="square">
            <a:spAutoFit/>
          </a:bodyPr>
          <a:lstStyle/>
          <a:p>
            <a:r>
              <a:rPr lang="en-US" sz="1600" dirty="0" smtClean="0">
                <a:solidFill>
                  <a:srgbClr val="0000FF"/>
                </a:solidFill>
              </a:rPr>
              <a:t>     </a:t>
            </a:r>
            <a:r>
              <a:rPr lang="en-US" b="1" dirty="0" smtClean="0">
                <a:solidFill>
                  <a:srgbClr val="0000FF"/>
                </a:solidFill>
              </a:rPr>
              <a:t>Phase IV- Post Construction </a:t>
            </a:r>
          </a:p>
          <a:p>
            <a:endParaRPr lang="en-US" sz="1600" dirty="0" smtClean="0">
              <a:solidFill>
                <a:srgbClr val="0000FF"/>
              </a:solidFill>
            </a:endParaRPr>
          </a:p>
          <a:p>
            <a:pPr lvl="1">
              <a:buFont typeface="Wingdings" pitchFamily="2" charset="2"/>
              <a:buChar char="q"/>
            </a:pPr>
            <a:r>
              <a:rPr lang="en-US" sz="1400" dirty="0" smtClean="0"/>
              <a:t> </a:t>
            </a:r>
            <a:r>
              <a:rPr lang="en-US" sz="1200" dirty="0" smtClean="0"/>
              <a:t>Monitor the installation of Furniture,</a:t>
            </a:r>
          </a:p>
          <a:p>
            <a:pPr lvl="1"/>
            <a:r>
              <a:rPr lang="en-US" sz="1200" dirty="0" smtClean="0"/>
              <a:t>      fixtures and equipment.</a:t>
            </a:r>
          </a:p>
          <a:p>
            <a:pPr lvl="1">
              <a:buFont typeface="Wingdings" pitchFamily="2" charset="2"/>
              <a:buChar char="q"/>
            </a:pPr>
            <a:r>
              <a:rPr lang="en-US" sz="1200" dirty="0" smtClean="0"/>
              <a:t>  Relocation Assistance.</a:t>
            </a:r>
          </a:p>
          <a:p>
            <a:pPr lvl="1">
              <a:buFont typeface="Wingdings" pitchFamily="2" charset="2"/>
              <a:buChar char="q"/>
            </a:pPr>
            <a:r>
              <a:rPr lang="en-US" sz="1200" dirty="0" smtClean="0"/>
              <a:t>  Systems star-up support.</a:t>
            </a:r>
          </a:p>
          <a:p>
            <a:pPr lvl="1">
              <a:buFont typeface="Wingdings" pitchFamily="2" charset="2"/>
              <a:buChar char="q"/>
            </a:pPr>
            <a:r>
              <a:rPr lang="en-US" sz="1200" dirty="0" smtClean="0"/>
              <a:t>  Manage the Commissioning process.</a:t>
            </a:r>
          </a:p>
          <a:p>
            <a:pPr lvl="1">
              <a:buFont typeface="Wingdings" pitchFamily="2" charset="2"/>
              <a:buChar char="q"/>
            </a:pPr>
            <a:r>
              <a:rPr lang="en-US" sz="1200" dirty="0" smtClean="0"/>
              <a:t>  Manage the Physical and Financial Closing.</a:t>
            </a:r>
          </a:p>
          <a:p>
            <a:pPr lvl="1">
              <a:buFont typeface="Wingdings" pitchFamily="2" charset="2"/>
              <a:buChar char="q"/>
            </a:pPr>
            <a:r>
              <a:rPr lang="en-US" sz="1200" dirty="0" smtClean="0"/>
              <a:t>  Assist Contractor on obtaining a </a:t>
            </a:r>
          </a:p>
          <a:p>
            <a:pPr lvl="1"/>
            <a:r>
              <a:rPr lang="en-US" sz="1200" dirty="0" smtClean="0"/>
              <a:t>     Certificate of Occupancy</a:t>
            </a:r>
            <a:r>
              <a:rPr lang="en-US" sz="1400" dirty="0" smtClean="0"/>
              <a:t>.</a:t>
            </a:r>
            <a:endParaRPr lang="en-US" dirty="0"/>
          </a:p>
        </p:txBody>
      </p:sp>
      <p:pic>
        <p:nvPicPr>
          <p:cNvPr id="12" name="Picture 11" descr="000018.JPG"/>
          <p:cNvPicPr>
            <a:picLocks noChangeAspect="1"/>
          </p:cNvPicPr>
          <p:nvPr/>
        </p:nvPicPr>
        <p:blipFill>
          <a:blip r:embed="rId2" cstate="print"/>
          <a:stretch>
            <a:fillRect/>
          </a:stretch>
        </p:blipFill>
        <p:spPr>
          <a:xfrm>
            <a:off x="3810000" y="6248400"/>
            <a:ext cx="2463800" cy="2000249"/>
          </a:xfrm>
          <a:prstGeom prst="rect">
            <a:avLst/>
          </a:prstGeom>
        </p:spPr>
      </p:pic>
      <p:pic>
        <p:nvPicPr>
          <p:cNvPr id="14" name="Picture 13" descr="scan0010.jpg"/>
          <p:cNvPicPr>
            <a:picLocks noChangeAspect="1"/>
          </p:cNvPicPr>
          <p:nvPr/>
        </p:nvPicPr>
        <p:blipFill>
          <a:blip r:embed="rId3" cstate="print"/>
          <a:stretch>
            <a:fillRect/>
          </a:stretch>
        </p:blipFill>
        <p:spPr>
          <a:xfrm>
            <a:off x="4343400" y="4191000"/>
            <a:ext cx="1905000" cy="1411111"/>
          </a:xfrm>
          <a:prstGeom prst="rect">
            <a:avLst/>
          </a:prstGeom>
        </p:spPr>
      </p:pic>
      <p:pic>
        <p:nvPicPr>
          <p:cNvPr id="11" name="Picture 10" descr="scan0012.jpg"/>
          <p:cNvPicPr>
            <a:picLocks noChangeAspect="1"/>
          </p:cNvPicPr>
          <p:nvPr/>
        </p:nvPicPr>
        <p:blipFill>
          <a:blip r:embed="rId4" cstate="print"/>
          <a:stretch>
            <a:fillRect/>
          </a:stretch>
        </p:blipFill>
        <p:spPr>
          <a:xfrm>
            <a:off x="4343400" y="2514600"/>
            <a:ext cx="1905000" cy="1487236"/>
          </a:xfrm>
          <a:prstGeom prst="rect">
            <a:avLst/>
          </a:prstGeom>
        </p:spPr>
      </p:pic>
      <p:pic>
        <p:nvPicPr>
          <p:cNvPr id="16" name="Picture 15" descr="scan0004.jpg"/>
          <p:cNvPicPr>
            <a:picLocks noChangeAspect="1"/>
          </p:cNvPicPr>
          <p:nvPr/>
        </p:nvPicPr>
        <p:blipFill>
          <a:blip r:embed="rId5" cstate="print"/>
          <a:stretch>
            <a:fillRect/>
          </a:stretch>
        </p:blipFill>
        <p:spPr>
          <a:xfrm>
            <a:off x="4343400" y="1066800"/>
            <a:ext cx="1875951" cy="1242226"/>
          </a:xfrm>
          <a:prstGeom prst="rect">
            <a:avLst/>
          </a:prstGeom>
        </p:spPr>
      </p:pic>
      <p:sp>
        <p:nvSpPr>
          <p:cNvPr id="10" name="Slide Number Placeholder 9"/>
          <p:cNvSpPr>
            <a:spLocks noGrp="1"/>
          </p:cNvSpPr>
          <p:nvPr>
            <p:ph type="sldNum" sz="quarter" idx="12"/>
          </p:nvPr>
        </p:nvSpPr>
        <p:spPr/>
        <p:txBody>
          <a:bodyPr/>
          <a:lstStyle/>
          <a:p>
            <a:fld id="{567289EA-9507-4AFF-BB12-6E70B3706C87}"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2895600"/>
            <a:ext cx="5867400" cy="1354217"/>
          </a:xfrm>
          <a:prstGeom prst="rect">
            <a:avLst/>
          </a:prstGeom>
          <a:noFill/>
        </p:spPr>
        <p:txBody>
          <a:bodyPr wrap="square" rtlCol="0">
            <a:spAutoFit/>
          </a:bodyPr>
          <a:lstStyle/>
          <a:p>
            <a:r>
              <a:rPr lang="en-US" b="1" dirty="0" smtClean="0">
                <a:solidFill>
                  <a:srgbClr val="FF0000"/>
                </a:solidFill>
              </a:rPr>
              <a:t>ADDED VALUE</a:t>
            </a:r>
            <a:endParaRPr lang="en-US" b="1" u="sng" dirty="0" smtClean="0"/>
          </a:p>
          <a:p>
            <a:pPr lvl="1">
              <a:buFont typeface="Wingdings" pitchFamily="2" charset="2"/>
              <a:buChar char="q"/>
            </a:pPr>
            <a:r>
              <a:rPr lang="en-US" sz="1400" dirty="0" smtClean="0"/>
              <a:t> </a:t>
            </a:r>
            <a:r>
              <a:rPr lang="en-US" sz="1200" dirty="0" smtClean="0"/>
              <a:t>Reduce Construction costs</a:t>
            </a:r>
          </a:p>
          <a:p>
            <a:pPr lvl="1">
              <a:buFont typeface="Wingdings" pitchFamily="2" charset="2"/>
              <a:buChar char="q"/>
            </a:pPr>
            <a:r>
              <a:rPr lang="en-US" sz="1200" dirty="0" smtClean="0"/>
              <a:t>  Increase project efficiency</a:t>
            </a:r>
          </a:p>
          <a:p>
            <a:pPr lvl="1">
              <a:buFont typeface="Wingdings" pitchFamily="2" charset="2"/>
              <a:buChar char="q"/>
            </a:pPr>
            <a:r>
              <a:rPr lang="en-US" sz="1200" dirty="0" smtClean="0"/>
              <a:t>  Reduce construction time</a:t>
            </a:r>
          </a:p>
          <a:p>
            <a:pPr lvl="1">
              <a:buFont typeface="Wingdings" pitchFamily="2" charset="2"/>
              <a:buChar char="q"/>
            </a:pPr>
            <a:r>
              <a:rPr lang="en-US" sz="1200" dirty="0" smtClean="0"/>
              <a:t>  Improve Project Quality</a:t>
            </a:r>
            <a:endParaRPr lang="en-US" sz="1400" dirty="0" smtClean="0"/>
          </a:p>
          <a:p>
            <a:pPr>
              <a:buFont typeface="Wingdings" pitchFamily="2" charset="2"/>
              <a:buChar char="v"/>
            </a:pPr>
            <a:endParaRPr lang="en-US" sz="1400" dirty="0" smtClean="0"/>
          </a:p>
        </p:txBody>
      </p:sp>
      <p:sp>
        <p:nvSpPr>
          <p:cNvPr id="9" name="TextBox 8"/>
          <p:cNvSpPr txBox="1"/>
          <p:nvPr/>
        </p:nvSpPr>
        <p:spPr>
          <a:xfrm>
            <a:off x="381000" y="4267200"/>
            <a:ext cx="5943600" cy="2215991"/>
          </a:xfrm>
          <a:prstGeom prst="rect">
            <a:avLst/>
          </a:prstGeom>
          <a:noFill/>
        </p:spPr>
        <p:txBody>
          <a:bodyPr wrap="square" rtlCol="0">
            <a:spAutoFit/>
          </a:bodyPr>
          <a:lstStyle/>
          <a:p>
            <a:pPr algn="just"/>
            <a:r>
              <a:rPr lang="en-US" b="1" dirty="0" smtClean="0">
                <a:solidFill>
                  <a:srgbClr val="FF0000"/>
                </a:solidFill>
              </a:rPr>
              <a:t>ADVANTAGES</a:t>
            </a:r>
          </a:p>
          <a:p>
            <a:pPr algn="just"/>
            <a:r>
              <a:rPr lang="en-US" sz="1200" dirty="0" smtClean="0">
                <a:solidFill>
                  <a:schemeClr val="tx1">
                    <a:lumMod val="95000"/>
                  </a:schemeClr>
                </a:solidFill>
              </a:rPr>
              <a:t>Early Project Management involvement in a construction job allows better definition of the project’s scope, budget and financial planning, Master Schedule preparation, and performance benchmarking .</a:t>
            </a:r>
          </a:p>
          <a:p>
            <a:pPr algn="just"/>
            <a:endParaRPr lang="en-US" sz="1200" dirty="0" smtClean="0">
              <a:solidFill>
                <a:schemeClr val="tx1">
                  <a:lumMod val="95000"/>
                </a:schemeClr>
              </a:solidFill>
            </a:endParaRPr>
          </a:p>
          <a:p>
            <a:pPr algn="just"/>
            <a:r>
              <a:rPr lang="en-US" sz="1200" dirty="0" smtClean="0">
                <a:solidFill>
                  <a:schemeClr val="tx1">
                    <a:lumMod val="95000"/>
                  </a:schemeClr>
                </a:solidFill>
              </a:rPr>
              <a:t>The opportunity of costs savings are highest during the initial feasibility and Design stages, as requirements are been defined.</a:t>
            </a:r>
          </a:p>
          <a:p>
            <a:pPr algn="just"/>
            <a:endParaRPr lang="en-US" sz="1200" dirty="0" smtClean="0">
              <a:solidFill>
                <a:schemeClr val="tx1">
                  <a:lumMod val="95000"/>
                </a:schemeClr>
              </a:solidFill>
            </a:endParaRPr>
          </a:p>
          <a:p>
            <a:pPr algn="just"/>
            <a:r>
              <a:rPr lang="en-US" sz="1200" dirty="0" smtClean="0">
                <a:solidFill>
                  <a:schemeClr val="tx1">
                    <a:lumMod val="95000"/>
                  </a:schemeClr>
                </a:solidFill>
              </a:rPr>
              <a:t>Most problems found during construction are created by a failure to address them at some point in the early stages of the project; corrections made during the construction stage are extremely costly, time consuming, and disruptive.</a:t>
            </a:r>
            <a:endParaRPr lang="en-US" dirty="0"/>
          </a:p>
        </p:txBody>
      </p:sp>
      <p:pic>
        <p:nvPicPr>
          <p:cNvPr id="10" name="Picture 9" descr="scan0005.jpg"/>
          <p:cNvPicPr>
            <a:picLocks noChangeAspect="1"/>
          </p:cNvPicPr>
          <p:nvPr/>
        </p:nvPicPr>
        <p:blipFill>
          <a:blip r:embed="rId3" cstate="print"/>
          <a:stretch>
            <a:fillRect/>
          </a:stretch>
        </p:blipFill>
        <p:spPr>
          <a:xfrm>
            <a:off x="3581400" y="533400"/>
            <a:ext cx="2590800" cy="1959339"/>
          </a:xfrm>
          <a:prstGeom prst="rect">
            <a:avLst/>
          </a:prstGeom>
        </p:spPr>
      </p:pic>
      <p:pic>
        <p:nvPicPr>
          <p:cNvPr id="11" name="Picture 10" descr="Tellers1 C.JPG"/>
          <p:cNvPicPr>
            <a:picLocks noChangeAspect="1"/>
          </p:cNvPicPr>
          <p:nvPr/>
        </p:nvPicPr>
        <p:blipFill>
          <a:blip r:embed="rId4" cstate="print"/>
          <a:stretch>
            <a:fillRect/>
          </a:stretch>
        </p:blipFill>
        <p:spPr>
          <a:xfrm>
            <a:off x="3810000" y="2819400"/>
            <a:ext cx="2362200" cy="1406236"/>
          </a:xfrm>
          <a:prstGeom prst="rect">
            <a:avLst/>
          </a:prstGeom>
        </p:spPr>
      </p:pic>
      <p:sp>
        <p:nvSpPr>
          <p:cNvPr id="12" name="TextBox 11"/>
          <p:cNvSpPr txBox="1"/>
          <p:nvPr/>
        </p:nvSpPr>
        <p:spPr>
          <a:xfrm>
            <a:off x="304800" y="457200"/>
            <a:ext cx="5867400" cy="2277547"/>
          </a:xfrm>
          <a:prstGeom prst="rect">
            <a:avLst/>
          </a:prstGeom>
          <a:noFill/>
        </p:spPr>
        <p:txBody>
          <a:bodyPr wrap="square" rtlCol="0">
            <a:spAutoFit/>
          </a:bodyPr>
          <a:lstStyle/>
          <a:p>
            <a:r>
              <a:rPr lang="en-US" b="1" dirty="0" smtClean="0">
                <a:solidFill>
                  <a:srgbClr val="FF0000"/>
                </a:solidFill>
              </a:rPr>
              <a:t>  EXPERTISE</a:t>
            </a:r>
            <a:endParaRPr lang="en-US" b="1" u="sng" dirty="0" smtClean="0">
              <a:solidFill>
                <a:srgbClr val="FF0000"/>
              </a:solidFill>
            </a:endParaRPr>
          </a:p>
          <a:p>
            <a:pPr lvl="1">
              <a:buFont typeface="Wingdings" pitchFamily="2" charset="2"/>
              <a:buChar char="q"/>
            </a:pPr>
            <a:r>
              <a:rPr lang="en-US" sz="1200" dirty="0" smtClean="0"/>
              <a:t>  Over 40 years experience in the</a:t>
            </a:r>
          </a:p>
          <a:p>
            <a:pPr lvl="1"/>
            <a:r>
              <a:rPr lang="en-US" sz="1200" dirty="0" smtClean="0"/>
              <a:t>      following fields:</a:t>
            </a:r>
          </a:p>
          <a:p>
            <a:pPr lvl="1">
              <a:buFont typeface="Wingdings" pitchFamily="2" charset="2"/>
              <a:buChar char="q"/>
            </a:pPr>
            <a:r>
              <a:rPr lang="en-US" sz="1400" dirty="0" smtClean="0"/>
              <a:t> </a:t>
            </a:r>
            <a:r>
              <a:rPr lang="en-US" sz="1200" dirty="0" smtClean="0"/>
              <a:t>Financial Institutions.</a:t>
            </a:r>
          </a:p>
          <a:p>
            <a:pPr lvl="1">
              <a:buFont typeface="Wingdings" pitchFamily="2" charset="2"/>
              <a:buChar char="q"/>
            </a:pPr>
            <a:r>
              <a:rPr lang="en-US" sz="1200" dirty="0" smtClean="0"/>
              <a:t>  Corporate Headquarters.</a:t>
            </a:r>
          </a:p>
          <a:p>
            <a:pPr lvl="1">
              <a:buFont typeface="Wingdings" pitchFamily="2" charset="2"/>
              <a:buChar char="q"/>
            </a:pPr>
            <a:r>
              <a:rPr lang="en-US" sz="1200" dirty="0" smtClean="0"/>
              <a:t>  Warehouses.</a:t>
            </a:r>
          </a:p>
          <a:p>
            <a:pPr lvl="1">
              <a:buFont typeface="Wingdings" pitchFamily="2" charset="2"/>
              <a:buChar char="q"/>
            </a:pPr>
            <a:r>
              <a:rPr lang="en-US" sz="1200" dirty="0" smtClean="0"/>
              <a:t>  Data Centers.</a:t>
            </a:r>
          </a:p>
          <a:p>
            <a:pPr lvl="1">
              <a:buFont typeface="Wingdings" pitchFamily="2" charset="2"/>
              <a:buChar char="q"/>
            </a:pPr>
            <a:r>
              <a:rPr lang="en-US" sz="1200" dirty="0" smtClean="0"/>
              <a:t>  Shopping Centers.</a:t>
            </a:r>
          </a:p>
          <a:p>
            <a:pPr lvl="1">
              <a:buFont typeface="Wingdings" pitchFamily="2" charset="2"/>
              <a:buChar char="q"/>
            </a:pPr>
            <a:r>
              <a:rPr lang="en-US" sz="1200" dirty="0" smtClean="0"/>
              <a:t>  Department Stores.</a:t>
            </a:r>
          </a:p>
          <a:p>
            <a:pPr lvl="1">
              <a:buFont typeface="Wingdings" pitchFamily="2" charset="2"/>
              <a:buChar char="q"/>
            </a:pPr>
            <a:r>
              <a:rPr lang="en-US" sz="1200" dirty="0" smtClean="0"/>
              <a:t>  Tenant Improvements.</a:t>
            </a:r>
          </a:p>
          <a:p>
            <a:pPr lvl="1">
              <a:buFont typeface="Wingdings" pitchFamily="2" charset="2"/>
              <a:buChar char="q"/>
            </a:pPr>
            <a:r>
              <a:rPr lang="en-US" sz="1200" dirty="0" smtClean="0"/>
              <a:t>  Retail banking.</a:t>
            </a:r>
            <a:endParaRPr lang="en-US" sz="1400" dirty="0"/>
          </a:p>
        </p:txBody>
      </p:sp>
      <p:pic>
        <p:nvPicPr>
          <p:cNvPr id="15" name="Picture 14" descr="Mvc-025f.jpg"/>
          <p:cNvPicPr>
            <a:picLocks noChangeAspect="1"/>
          </p:cNvPicPr>
          <p:nvPr/>
        </p:nvPicPr>
        <p:blipFill>
          <a:blip r:embed="rId5"/>
          <a:stretch>
            <a:fillRect/>
          </a:stretch>
        </p:blipFill>
        <p:spPr>
          <a:xfrm>
            <a:off x="762000" y="6781800"/>
            <a:ext cx="2133600" cy="1600200"/>
          </a:xfrm>
          <a:prstGeom prst="rect">
            <a:avLst/>
          </a:prstGeom>
        </p:spPr>
      </p:pic>
      <p:graphicFrame>
        <p:nvGraphicFramePr>
          <p:cNvPr id="1030" name="Object 6"/>
          <p:cNvGraphicFramePr>
            <a:graphicFrameLocks noChangeAspect="1"/>
          </p:cNvGraphicFramePr>
          <p:nvPr/>
        </p:nvGraphicFramePr>
        <p:xfrm>
          <a:off x="3429000" y="6781800"/>
          <a:ext cx="2783916" cy="1575357"/>
        </p:xfrm>
        <a:graphic>
          <a:graphicData uri="http://schemas.openxmlformats.org/presentationml/2006/ole">
            <p:oleObj spid="_x0000_s1030" name="Designer Drawing" r:id="rId6" imgW="2749680" imgH="1555200" progId="Designer.Drawing.8">
              <p:link updateAutomatic="1"/>
            </p:oleObj>
          </a:graphicData>
        </a:graphic>
      </p:graphicFrame>
      <p:sp>
        <p:nvSpPr>
          <p:cNvPr id="14" name="Slide Number Placeholder 13"/>
          <p:cNvSpPr>
            <a:spLocks noGrp="1"/>
          </p:cNvSpPr>
          <p:nvPr>
            <p:ph type="sldNum" sz="quarter" idx="12"/>
          </p:nvPr>
        </p:nvSpPr>
        <p:spPr/>
        <p:txBody>
          <a:bodyPr/>
          <a:lstStyle/>
          <a:p>
            <a:fld id="{567289EA-9507-4AFF-BB12-6E70B3706C87}"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6553200" cy="8877866"/>
          </a:xfrm>
          <a:prstGeom prst="rect">
            <a:avLst/>
          </a:prstGeom>
        </p:spPr>
        <p:txBody>
          <a:bodyPr wrap="square">
            <a:spAutoFit/>
          </a:bodyPr>
          <a:lstStyle/>
          <a:p>
            <a:pPr algn="just"/>
            <a:r>
              <a:rPr lang="en-US" sz="1100" dirty="0" smtClean="0"/>
              <a:t> Mr. David Sierra is a Senior Executive with over 30 years of Construction Management and Architectural experience, with the bulk of his Career involved in Project Management. </a:t>
            </a:r>
          </a:p>
          <a:p>
            <a:pPr algn="just"/>
            <a:r>
              <a:rPr lang="en-US" sz="1100" dirty="0" smtClean="0"/>
              <a:t>For the last 14 years, he worked at Citigroup, Inc. as a Senior Vice President, Regional Project Management Director, where he led, developed and implemented the processes surrounding the planning, coordination, execution and monitoring of all architectural and construction infrastructure projects within the Latin America Region.</a:t>
            </a:r>
          </a:p>
          <a:p>
            <a:pPr algn="just"/>
            <a:r>
              <a:rPr lang="en-US" sz="1100" dirty="0" smtClean="0"/>
              <a:t>Prior to joining Citigroup, Mr. Sierra, for over 16 years directed the Store Planning and Construction divisions for a variety of multinational corporations in the retail industry.</a:t>
            </a:r>
          </a:p>
          <a:p>
            <a:pPr algn="just"/>
            <a:r>
              <a:rPr lang="en-US" sz="1100" dirty="0" smtClean="0"/>
              <a:t> </a:t>
            </a:r>
          </a:p>
          <a:p>
            <a:pPr algn="ctr"/>
            <a:r>
              <a:rPr lang="en-US" sz="1100" b="1" i="1" dirty="0" smtClean="0">
                <a:solidFill>
                  <a:srgbClr val="0000FF"/>
                </a:solidFill>
              </a:rPr>
              <a:t>Major accomplishments</a:t>
            </a:r>
            <a:endParaRPr lang="en-US" sz="1100" dirty="0" smtClean="0">
              <a:solidFill>
                <a:srgbClr val="0000FF"/>
              </a:solidFill>
            </a:endParaRPr>
          </a:p>
          <a:p>
            <a:pPr algn="just"/>
            <a:r>
              <a:rPr lang="en-US" sz="1100" b="1" i="1" dirty="0" smtClean="0"/>
              <a:t>Citigroup Inc.</a:t>
            </a:r>
            <a:r>
              <a:rPr lang="en-US" sz="1100" i="1" dirty="0" smtClean="0"/>
              <a:t>,</a:t>
            </a:r>
            <a:r>
              <a:rPr lang="en-US" sz="1100" dirty="0" smtClean="0"/>
              <a:t> Miami, Florida.                                                                           </a:t>
            </a:r>
          </a:p>
          <a:p>
            <a:pPr algn="just"/>
            <a:r>
              <a:rPr lang="en-US" sz="1100" dirty="0" smtClean="0"/>
              <a:t>Directly managed the most complex Regional Headquarter and Data Center facilities projects.  Successfully completed on-time and under budget Corporate Headquarter consolidations exceeding 2M square feet, $500M of capital expenditure, and around 20K employee relocations in: Argentina, Chile, Bolivia, Brazil, Venezuela, Dominican Republic, Paraguay, Peru, Uruguay, Ecuador, Costa Rica, Puerto Rico, Mexico, Guatemala, Colombia, Panama, and Jamaica. </a:t>
            </a:r>
          </a:p>
          <a:p>
            <a:pPr algn="just"/>
            <a:r>
              <a:rPr lang="en-US" sz="1100" dirty="0" smtClean="0"/>
              <a:t>Saved over 20% in costs, and achieved the most efficient office buildings in the region, by developing and implementing project processes, including efficient and flexible office space plans and workstation standards. </a:t>
            </a:r>
          </a:p>
          <a:p>
            <a:pPr algn="just"/>
            <a:r>
              <a:rPr lang="en-US" sz="1100" dirty="0" smtClean="0"/>
              <a:t>Negotiated, and implemented regional alliances with major global manufacturers and suppliers to leverage corporate agreements for furniture, construction equipment and materials, obtaining an average savings of 30% over local pricing. </a:t>
            </a:r>
          </a:p>
          <a:p>
            <a:pPr algn="just"/>
            <a:r>
              <a:rPr lang="en-US" sz="1100" dirty="0" smtClean="0"/>
              <a:t>Competently managed the planning and execution of re-branding roughly 700 branches and 150 office buildings. </a:t>
            </a:r>
          </a:p>
          <a:p>
            <a:pPr algn="just"/>
            <a:r>
              <a:rPr lang="en-US" sz="1100" dirty="0" smtClean="0"/>
              <a:t>Executive member of several steering committees for the development and implementation of Global corporate processes, and procedures. </a:t>
            </a:r>
          </a:p>
          <a:p>
            <a:pPr algn="just"/>
            <a:r>
              <a:rPr lang="en-US" sz="1100" dirty="0" smtClean="0"/>
              <a:t>Developed new branch design guidelines for the region, overseeing and monitoring the construction, and opening of around 250 Citibank’s retail branches a year. </a:t>
            </a:r>
          </a:p>
          <a:p>
            <a:pPr algn="just"/>
            <a:r>
              <a:rPr lang="en-US" sz="1100" dirty="0" smtClean="0"/>
              <a:t>Obtained 42% space reduction, and 32% operational expense savings through AWS (alternative workplace solutions) on real estate, by creating and implementing a pilot program for flexible corporate office space environment. </a:t>
            </a:r>
          </a:p>
          <a:p>
            <a:pPr algn="just"/>
            <a:r>
              <a:rPr lang="en-US" sz="1100" dirty="0" smtClean="0"/>
              <a:t> </a:t>
            </a:r>
          </a:p>
          <a:p>
            <a:pPr algn="just"/>
            <a:r>
              <a:rPr lang="en-US" sz="1100" b="1" i="1" dirty="0" smtClean="0"/>
              <a:t>L. </a:t>
            </a:r>
            <a:r>
              <a:rPr lang="en-US" sz="1100" b="1" i="1" dirty="0" err="1" smtClean="0"/>
              <a:t>Lurias</a:t>
            </a:r>
            <a:r>
              <a:rPr lang="en-US" sz="1100" b="1" i="1" dirty="0" smtClean="0"/>
              <a:t> and son</a:t>
            </a:r>
            <a:r>
              <a:rPr lang="en-US" sz="1100" dirty="0" smtClean="0"/>
              <a:t>, Miami, Florida.</a:t>
            </a:r>
          </a:p>
          <a:p>
            <a:pPr algn="just"/>
            <a:r>
              <a:rPr lang="en-US" sz="1100" dirty="0" smtClean="0"/>
              <a:t>For a period of six years, directed the Construction and Store Planning Divisions, developing and implementing a new store design concept for 19 new store openings, bringing the company to a modern design, as well as the latest generation of systems and equipment. </a:t>
            </a:r>
          </a:p>
          <a:p>
            <a:pPr algn="just"/>
            <a:r>
              <a:rPr lang="en-US" sz="1100" dirty="0" smtClean="0"/>
              <a:t>Develop and implemented new store fixtures and merchandising displays standards.</a:t>
            </a:r>
          </a:p>
          <a:p>
            <a:pPr algn="just"/>
            <a:r>
              <a:rPr lang="en-US" sz="1100" dirty="0" smtClean="0"/>
              <a:t> </a:t>
            </a:r>
          </a:p>
          <a:p>
            <a:pPr algn="just"/>
            <a:r>
              <a:rPr lang="en-US" sz="1100" b="1" i="1" dirty="0" smtClean="0"/>
              <a:t>Federated Department Stores (Burdines),</a:t>
            </a:r>
            <a:r>
              <a:rPr lang="en-US" sz="1100" dirty="0" smtClean="0"/>
              <a:t> Miami, Florida.</a:t>
            </a:r>
          </a:p>
          <a:p>
            <a:pPr algn="just"/>
            <a:r>
              <a:rPr lang="en-US" sz="1100" dirty="0" smtClean="0"/>
              <a:t>For over five years, directed the planning and construction of the: International Mall, Downtown, Mayfair, Market Place, Boca Raton, and Broward mega stores. </a:t>
            </a:r>
          </a:p>
          <a:p>
            <a:pPr algn="just"/>
            <a:r>
              <a:rPr lang="en-US" sz="1100" dirty="0" smtClean="0"/>
              <a:t> </a:t>
            </a:r>
          </a:p>
          <a:p>
            <a:pPr algn="just"/>
            <a:r>
              <a:rPr lang="en-US" sz="1100" b="1" i="1" dirty="0" smtClean="0"/>
              <a:t>DAMAX Construction, Corp,</a:t>
            </a:r>
            <a:r>
              <a:rPr lang="en-US" sz="1100" dirty="0" smtClean="0"/>
              <a:t> Miami, Florida.</a:t>
            </a:r>
          </a:p>
          <a:p>
            <a:pPr algn="just"/>
            <a:r>
              <a:rPr lang="en-US" sz="1100" dirty="0" smtClean="0"/>
              <a:t>Directed the Project Management and Construction Divisions; effectively completed the construction of 200M square feet of office space, and 42 residences.</a:t>
            </a:r>
          </a:p>
          <a:p>
            <a:pPr algn="just"/>
            <a:r>
              <a:rPr lang="en-US" sz="1100" dirty="0" smtClean="0"/>
              <a:t> </a:t>
            </a:r>
          </a:p>
          <a:p>
            <a:pPr algn="just"/>
            <a:r>
              <a:rPr lang="en-US" sz="1100" b="1" i="1" dirty="0" smtClean="0"/>
              <a:t>W.T. GRANTS</a:t>
            </a:r>
            <a:r>
              <a:rPr lang="en-US" sz="1100" dirty="0" smtClean="0"/>
              <a:t>, New York.</a:t>
            </a:r>
          </a:p>
          <a:p>
            <a:pPr algn="just"/>
            <a:r>
              <a:rPr lang="en-US" sz="1100" dirty="0" smtClean="0"/>
              <a:t>For over six years, as Chief Draftsman directed the Store planning drafting departments, producing lease and merchandize plans for the opening of over 90 stores a year.</a:t>
            </a:r>
          </a:p>
          <a:p>
            <a:pPr algn="just"/>
            <a:r>
              <a:rPr lang="en-US" sz="1100" dirty="0" smtClean="0"/>
              <a:t> </a:t>
            </a:r>
          </a:p>
          <a:p>
            <a:pPr algn="just"/>
            <a:r>
              <a:rPr lang="en-US" sz="1100" dirty="0" smtClean="0"/>
              <a:t>Mr. Sierra received from Florida International University two Bachelor of Science degrees in:  Architecture and Construction Management, as well as multiple Diplomas and Certificates on Computer programming and operations, also holds a General Contractors license from the State of Florida.</a:t>
            </a:r>
            <a:endParaRPr lang="en-US" sz="1100" dirty="0"/>
          </a:p>
        </p:txBody>
      </p:sp>
      <p:sp>
        <p:nvSpPr>
          <p:cNvPr id="3" name="TextBox 2"/>
          <p:cNvSpPr txBox="1"/>
          <p:nvPr/>
        </p:nvSpPr>
        <p:spPr>
          <a:xfrm>
            <a:off x="0" y="0"/>
            <a:ext cx="6858000" cy="369332"/>
          </a:xfrm>
          <a:prstGeom prst="rect">
            <a:avLst/>
          </a:prstGeom>
          <a:noFill/>
        </p:spPr>
        <p:txBody>
          <a:bodyPr wrap="square" rtlCol="0">
            <a:spAutoFit/>
          </a:bodyPr>
          <a:lstStyle/>
          <a:p>
            <a:pPr algn="ctr"/>
            <a:r>
              <a:rPr lang="en-US" b="1" dirty="0" smtClean="0">
                <a:solidFill>
                  <a:srgbClr val="FF0000"/>
                </a:solidFill>
              </a:rPr>
              <a:t>BIOGRAPHY</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567289EA-9507-4AFF-BB12-6E70B3706C87}"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33400" y="1219200"/>
            <a:ext cx="3352800" cy="1754326"/>
          </a:xfrm>
          <a:prstGeom prst="rect">
            <a:avLst/>
          </a:prstGeom>
        </p:spPr>
        <p:txBody>
          <a:bodyPr wrap="square">
            <a:spAutoFit/>
          </a:bodyPr>
          <a:lstStyle/>
          <a:p>
            <a:pPr algn="just"/>
            <a:r>
              <a:rPr lang="en-US" sz="1200" b="1" dirty="0" smtClean="0">
                <a:solidFill>
                  <a:srgbClr val="FF0000"/>
                </a:solidFill>
              </a:rPr>
              <a:t>Buenos Aires, Argentina</a:t>
            </a:r>
            <a:r>
              <a:rPr lang="en-US" sz="1200" dirty="0" smtClean="0">
                <a:solidFill>
                  <a:srgbClr val="FF0000"/>
                </a:solidFill>
              </a:rPr>
              <a:t> </a:t>
            </a:r>
            <a:r>
              <a:rPr lang="en-US" sz="1200" dirty="0" smtClean="0"/>
              <a:t> -  </a:t>
            </a:r>
            <a:r>
              <a:rPr lang="en-US" sz="1200" dirty="0" err="1" smtClean="0"/>
              <a:t>Citicenter</a:t>
            </a:r>
            <a:endParaRPr lang="en-US" sz="1200" dirty="0" smtClean="0"/>
          </a:p>
          <a:p>
            <a:pPr algn="just"/>
            <a:r>
              <a:rPr lang="en-US" sz="1200" dirty="0" smtClean="0"/>
              <a:t>Consumer Bank headquarters.</a:t>
            </a:r>
          </a:p>
          <a:p>
            <a:pPr algn="just"/>
            <a:r>
              <a:rPr lang="en-US" sz="1200" dirty="0" smtClean="0"/>
              <a:t>Project size: 450,000sf. </a:t>
            </a:r>
          </a:p>
          <a:p>
            <a:pPr algn="just"/>
            <a:r>
              <a:rPr lang="en-US" sz="1200" dirty="0" smtClean="0"/>
              <a:t>Project Value: $ 52M</a:t>
            </a:r>
          </a:p>
          <a:p>
            <a:pPr algn="just"/>
            <a:r>
              <a:rPr lang="en-US" sz="1200" dirty="0" smtClean="0"/>
              <a:t>Scope: Full Project Management services; from site selection to personnel moving in.</a:t>
            </a:r>
          </a:p>
          <a:p>
            <a:pPr algn="just"/>
            <a:r>
              <a:rPr lang="en-US" sz="1200" dirty="0" smtClean="0"/>
              <a:t>Consolidation of 11 building sites through the city, into one new headquarter campus type facility, relocating more than 2,100 employees. </a:t>
            </a:r>
            <a:endParaRPr lang="en-US" sz="1200" dirty="0"/>
          </a:p>
        </p:txBody>
      </p:sp>
      <p:pic>
        <p:nvPicPr>
          <p:cNvPr id="18447" name="Picture 15" descr="C:\files\CorporaTION\Stationary\Pictures\Projects\Argentina\DSC04558.JPG"/>
          <p:cNvPicPr>
            <a:picLocks noChangeAspect="1" noChangeArrowheads="1"/>
          </p:cNvPicPr>
          <p:nvPr/>
        </p:nvPicPr>
        <p:blipFill>
          <a:blip r:embed="rId2" cstate="print"/>
          <a:srcRect/>
          <a:stretch>
            <a:fillRect/>
          </a:stretch>
        </p:blipFill>
        <p:spPr bwMode="auto">
          <a:xfrm>
            <a:off x="4038600" y="1295400"/>
            <a:ext cx="2286000" cy="1714500"/>
          </a:xfrm>
          <a:prstGeom prst="rect">
            <a:avLst/>
          </a:prstGeom>
          <a:noFill/>
        </p:spPr>
      </p:pic>
      <p:sp>
        <p:nvSpPr>
          <p:cNvPr id="19" name="TextBox 18"/>
          <p:cNvSpPr txBox="1"/>
          <p:nvPr/>
        </p:nvSpPr>
        <p:spPr>
          <a:xfrm>
            <a:off x="0" y="381000"/>
            <a:ext cx="6858000" cy="646331"/>
          </a:xfrm>
          <a:prstGeom prst="rect">
            <a:avLst/>
          </a:prstGeom>
          <a:noFill/>
        </p:spPr>
        <p:txBody>
          <a:bodyPr wrap="square" rtlCol="0">
            <a:spAutoFit/>
          </a:bodyPr>
          <a:lstStyle/>
          <a:p>
            <a:pPr algn="ctr"/>
            <a:r>
              <a:rPr lang="en-US" b="1" dirty="0" smtClean="0">
                <a:solidFill>
                  <a:srgbClr val="FF0000"/>
                </a:solidFill>
              </a:rPr>
              <a:t>MAYOR SELECTED PROJECTS</a:t>
            </a:r>
          </a:p>
          <a:p>
            <a:pPr algn="ctr"/>
            <a:r>
              <a:rPr lang="en-US" b="1" dirty="0" smtClean="0">
                <a:solidFill>
                  <a:srgbClr val="0000FF"/>
                </a:solidFill>
              </a:rPr>
              <a:t>CITIGROUP, Inc.</a:t>
            </a:r>
          </a:p>
        </p:txBody>
      </p:sp>
      <p:sp>
        <p:nvSpPr>
          <p:cNvPr id="20" name="Rectangle 19"/>
          <p:cNvSpPr/>
          <p:nvPr/>
        </p:nvSpPr>
        <p:spPr>
          <a:xfrm>
            <a:off x="3200400" y="3124200"/>
            <a:ext cx="3200400" cy="1754326"/>
          </a:xfrm>
          <a:prstGeom prst="rect">
            <a:avLst/>
          </a:prstGeom>
        </p:spPr>
        <p:txBody>
          <a:bodyPr wrap="square">
            <a:spAutoFit/>
          </a:bodyPr>
          <a:lstStyle/>
          <a:p>
            <a:pPr algn="just"/>
            <a:r>
              <a:rPr lang="en-US" sz="1200" b="1" dirty="0" smtClean="0">
                <a:solidFill>
                  <a:srgbClr val="FF0000"/>
                </a:solidFill>
              </a:rPr>
              <a:t>Santiago, Chile</a:t>
            </a:r>
            <a:r>
              <a:rPr lang="en-US" sz="1200" dirty="0" smtClean="0">
                <a:solidFill>
                  <a:srgbClr val="FF0000"/>
                </a:solidFill>
              </a:rPr>
              <a:t> </a:t>
            </a:r>
            <a:r>
              <a:rPr lang="en-US" sz="1200" dirty="0" smtClean="0"/>
              <a:t>– El Bosque</a:t>
            </a:r>
          </a:p>
          <a:p>
            <a:pPr algn="just"/>
            <a:r>
              <a:rPr lang="en-US" sz="1200" dirty="0" smtClean="0"/>
              <a:t>Consumer Bank headquarters.</a:t>
            </a:r>
          </a:p>
          <a:p>
            <a:pPr algn="just"/>
            <a:r>
              <a:rPr lang="en-US" sz="1200" dirty="0" smtClean="0"/>
              <a:t>Project size: 193,000sf </a:t>
            </a:r>
          </a:p>
          <a:p>
            <a:pPr algn="just"/>
            <a:r>
              <a:rPr lang="en-US" sz="1200" dirty="0" smtClean="0"/>
              <a:t>Project value:  $ 36M</a:t>
            </a:r>
          </a:p>
          <a:p>
            <a:pPr algn="just"/>
            <a:r>
              <a:rPr lang="en-US" sz="1200" dirty="0" smtClean="0"/>
              <a:t>Scope: Full Project Management services; from site selection to personnel moving in.</a:t>
            </a:r>
          </a:p>
          <a:p>
            <a:pPr algn="just"/>
            <a:r>
              <a:rPr lang="en-US" sz="1200" dirty="0" smtClean="0"/>
              <a:t>Consolidation of 4 office sites through the city, into one new building, relocating more than 1,300 employees.</a:t>
            </a:r>
            <a:endParaRPr lang="en-US" sz="1200" dirty="0"/>
          </a:p>
        </p:txBody>
      </p:sp>
      <p:pic>
        <p:nvPicPr>
          <p:cNvPr id="18448" name="Picture 16" descr="C:\files\CorporaTION\Stationary\Pictures\Projects\Chile\CitiChile01.jpg"/>
          <p:cNvPicPr>
            <a:picLocks noChangeAspect="1" noChangeArrowheads="1"/>
          </p:cNvPicPr>
          <p:nvPr/>
        </p:nvPicPr>
        <p:blipFill>
          <a:blip r:embed="rId3" cstate="print"/>
          <a:srcRect/>
          <a:stretch>
            <a:fillRect/>
          </a:stretch>
        </p:blipFill>
        <p:spPr bwMode="auto">
          <a:xfrm>
            <a:off x="1905000" y="3200400"/>
            <a:ext cx="1199826" cy="1600201"/>
          </a:xfrm>
          <a:prstGeom prst="rect">
            <a:avLst/>
          </a:prstGeom>
          <a:noFill/>
        </p:spPr>
      </p:pic>
      <p:pic>
        <p:nvPicPr>
          <p:cNvPr id="18449" name="Picture 17" descr="C:\files\CorporaTION\Stationary\Pictures\Projects\Chile\F152HQ-Fachada-Ind-18-07-01.jpg"/>
          <p:cNvPicPr>
            <a:picLocks noChangeAspect="1" noChangeArrowheads="1"/>
          </p:cNvPicPr>
          <p:nvPr/>
        </p:nvPicPr>
        <p:blipFill>
          <a:blip r:embed="rId4"/>
          <a:srcRect/>
          <a:stretch>
            <a:fillRect/>
          </a:stretch>
        </p:blipFill>
        <p:spPr bwMode="auto">
          <a:xfrm>
            <a:off x="609600" y="3200400"/>
            <a:ext cx="1200476" cy="1600199"/>
          </a:xfrm>
          <a:prstGeom prst="rect">
            <a:avLst/>
          </a:prstGeom>
          <a:noFill/>
        </p:spPr>
      </p:pic>
      <p:sp>
        <p:nvSpPr>
          <p:cNvPr id="23" name="Rectangle 22"/>
          <p:cNvSpPr/>
          <p:nvPr/>
        </p:nvSpPr>
        <p:spPr>
          <a:xfrm>
            <a:off x="533400" y="5029200"/>
            <a:ext cx="3429000" cy="1569660"/>
          </a:xfrm>
          <a:prstGeom prst="rect">
            <a:avLst/>
          </a:prstGeom>
        </p:spPr>
        <p:txBody>
          <a:bodyPr>
            <a:spAutoFit/>
          </a:bodyPr>
          <a:lstStyle/>
          <a:p>
            <a:pPr algn="just"/>
            <a:r>
              <a:rPr lang="en-US" sz="1200" b="1" dirty="0" smtClean="0">
                <a:solidFill>
                  <a:srgbClr val="FF0000"/>
                </a:solidFill>
              </a:rPr>
              <a:t>Caracas, Venezuela</a:t>
            </a:r>
            <a:r>
              <a:rPr lang="en-US" sz="1200" dirty="0" smtClean="0">
                <a:solidFill>
                  <a:srgbClr val="FF0000"/>
                </a:solidFill>
              </a:rPr>
              <a:t> </a:t>
            </a:r>
            <a:r>
              <a:rPr lang="en-US" sz="1200" dirty="0" smtClean="0"/>
              <a:t>– El </a:t>
            </a:r>
            <a:r>
              <a:rPr lang="en-US" sz="1200" dirty="0" err="1" smtClean="0"/>
              <a:t>Recreo</a:t>
            </a:r>
            <a:endParaRPr lang="en-US" sz="1200" dirty="0" smtClean="0"/>
          </a:p>
          <a:p>
            <a:pPr algn="just"/>
            <a:r>
              <a:rPr lang="en-US" sz="1200" dirty="0" smtClean="0"/>
              <a:t>Corporate and Consumer Bank headquarters.</a:t>
            </a:r>
          </a:p>
          <a:p>
            <a:pPr algn="just"/>
            <a:r>
              <a:rPr lang="en-US" sz="1200" dirty="0" smtClean="0"/>
              <a:t>Project size: 180,000sf </a:t>
            </a:r>
          </a:p>
          <a:p>
            <a:pPr algn="just"/>
            <a:r>
              <a:rPr lang="en-US" sz="1200" dirty="0" smtClean="0"/>
              <a:t>Project value: $ 43M</a:t>
            </a:r>
          </a:p>
          <a:p>
            <a:pPr algn="just"/>
            <a:r>
              <a:rPr lang="en-US" sz="1200" dirty="0" smtClean="0"/>
              <a:t>Scope: Full Project Management services; from site selection to personnel moving in.</a:t>
            </a:r>
          </a:p>
          <a:p>
            <a:pPr algn="just"/>
            <a:r>
              <a:rPr lang="en-US" sz="1200" dirty="0" smtClean="0"/>
              <a:t>Relocation of the headquarter operations into a new building, housing more than 1,000 employees. </a:t>
            </a:r>
            <a:endParaRPr lang="en-US" sz="1200" dirty="0"/>
          </a:p>
        </p:txBody>
      </p:sp>
      <p:pic>
        <p:nvPicPr>
          <p:cNvPr id="18450" name="Picture 18" descr="C:\files\CorporaTION\Stationary\Pictures\Projects\Venezuela\Citibank_Venezuela.JPG"/>
          <p:cNvPicPr>
            <a:picLocks noChangeAspect="1" noChangeArrowheads="1"/>
          </p:cNvPicPr>
          <p:nvPr/>
        </p:nvPicPr>
        <p:blipFill>
          <a:blip r:embed="rId5" cstate="print"/>
          <a:srcRect/>
          <a:stretch>
            <a:fillRect/>
          </a:stretch>
        </p:blipFill>
        <p:spPr bwMode="auto">
          <a:xfrm>
            <a:off x="4038600" y="5003358"/>
            <a:ext cx="2352303" cy="1626041"/>
          </a:xfrm>
          <a:prstGeom prst="rect">
            <a:avLst/>
          </a:prstGeom>
          <a:noFill/>
        </p:spPr>
      </p:pic>
      <p:sp>
        <p:nvSpPr>
          <p:cNvPr id="25" name="Rectangle 24"/>
          <p:cNvSpPr/>
          <p:nvPr/>
        </p:nvSpPr>
        <p:spPr>
          <a:xfrm>
            <a:off x="3429000" y="6858000"/>
            <a:ext cx="3048000" cy="1938992"/>
          </a:xfrm>
          <a:prstGeom prst="rect">
            <a:avLst/>
          </a:prstGeom>
        </p:spPr>
        <p:txBody>
          <a:bodyPr wrap="square">
            <a:spAutoFit/>
          </a:bodyPr>
          <a:lstStyle/>
          <a:p>
            <a:pPr algn="just"/>
            <a:r>
              <a:rPr lang="en-US" sz="1200" b="1" dirty="0" smtClean="0">
                <a:solidFill>
                  <a:srgbClr val="FF0000"/>
                </a:solidFill>
              </a:rPr>
              <a:t>Santo Domingo, Dominican Republic</a:t>
            </a:r>
            <a:r>
              <a:rPr lang="en-US" sz="1200" dirty="0" smtClean="0">
                <a:solidFill>
                  <a:srgbClr val="FF0000"/>
                </a:solidFill>
              </a:rPr>
              <a:t> </a:t>
            </a:r>
            <a:r>
              <a:rPr lang="en-US" sz="1200" dirty="0" smtClean="0"/>
              <a:t>– Acropolis</a:t>
            </a:r>
          </a:p>
          <a:p>
            <a:pPr algn="just"/>
            <a:r>
              <a:rPr lang="en-US" sz="1200" dirty="0" smtClean="0"/>
              <a:t>Corporate and Consumer Bank headquarters.</a:t>
            </a:r>
          </a:p>
          <a:p>
            <a:pPr algn="just"/>
            <a:r>
              <a:rPr lang="en-US" sz="1200" dirty="0" smtClean="0"/>
              <a:t>Project size: 77,000sf </a:t>
            </a:r>
          </a:p>
          <a:p>
            <a:pPr algn="just"/>
            <a:r>
              <a:rPr lang="en-US" sz="1200" dirty="0" smtClean="0"/>
              <a:t>Project value: $ 22M</a:t>
            </a:r>
          </a:p>
          <a:p>
            <a:pPr algn="just"/>
            <a:r>
              <a:rPr lang="en-US" sz="1200" dirty="0" smtClean="0"/>
              <a:t>Scope: Full Project Management services; from site selection to personnel moving in.</a:t>
            </a:r>
          </a:p>
          <a:p>
            <a:pPr algn="just"/>
            <a:r>
              <a:rPr lang="en-US" sz="1200" dirty="0" smtClean="0"/>
              <a:t>Relocation of the headquarter operations into a new building, housing more than 500 employees.</a:t>
            </a:r>
            <a:endParaRPr lang="en-US" sz="1200" dirty="0"/>
          </a:p>
        </p:txBody>
      </p:sp>
      <p:pic>
        <p:nvPicPr>
          <p:cNvPr id="18451" name="Picture 19" descr="C:\files\CorporaTION\Stationary\Pictures\Projects\DR\Image119.jpg"/>
          <p:cNvPicPr>
            <a:picLocks noChangeAspect="1" noChangeArrowheads="1"/>
          </p:cNvPicPr>
          <p:nvPr/>
        </p:nvPicPr>
        <p:blipFill>
          <a:blip r:embed="rId6"/>
          <a:srcRect/>
          <a:stretch>
            <a:fillRect/>
          </a:stretch>
        </p:blipFill>
        <p:spPr bwMode="auto">
          <a:xfrm>
            <a:off x="609600" y="6934200"/>
            <a:ext cx="1139498" cy="1752600"/>
          </a:xfrm>
          <a:prstGeom prst="rect">
            <a:avLst/>
          </a:prstGeom>
          <a:noFill/>
        </p:spPr>
      </p:pic>
      <p:pic>
        <p:nvPicPr>
          <p:cNvPr id="18453" name="Picture 21" descr="C:\files\CorporaTION\Stationary\Pictures\Projects\DR\000268.jpg"/>
          <p:cNvPicPr>
            <a:picLocks noChangeAspect="1" noChangeArrowheads="1"/>
          </p:cNvPicPr>
          <p:nvPr/>
        </p:nvPicPr>
        <p:blipFill>
          <a:blip r:embed="rId7" cstate="print"/>
          <a:srcRect/>
          <a:stretch>
            <a:fillRect/>
          </a:stretch>
        </p:blipFill>
        <p:spPr bwMode="auto">
          <a:xfrm>
            <a:off x="1828800" y="6934200"/>
            <a:ext cx="1489709" cy="1752599"/>
          </a:xfrm>
          <a:prstGeom prst="rect">
            <a:avLst/>
          </a:prstGeom>
          <a:noFill/>
        </p:spPr>
      </p:pic>
      <p:sp>
        <p:nvSpPr>
          <p:cNvPr id="30" name="Slide Number Placeholder 29"/>
          <p:cNvSpPr>
            <a:spLocks noGrp="1"/>
          </p:cNvSpPr>
          <p:nvPr>
            <p:ph type="sldNum" sz="quarter" idx="12"/>
          </p:nvPr>
        </p:nvSpPr>
        <p:spPr/>
        <p:txBody>
          <a:bodyPr/>
          <a:lstStyle/>
          <a:p>
            <a:fld id="{567289EA-9507-4AFF-BB12-6E70B3706C87}"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3200400" cy="1569660"/>
          </a:xfrm>
          <a:prstGeom prst="rect">
            <a:avLst/>
          </a:prstGeom>
        </p:spPr>
        <p:txBody>
          <a:bodyPr wrap="square">
            <a:spAutoFit/>
          </a:bodyPr>
          <a:lstStyle/>
          <a:p>
            <a:pPr algn="just"/>
            <a:r>
              <a:rPr lang="en-US" sz="1200" b="1" dirty="0" smtClean="0">
                <a:solidFill>
                  <a:srgbClr val="FF0000"/>
                </a:solidFill>
              </a:rPr>
              <a:t>Lima, Peru</a:t>
            </a:r>
            <a:r>
              <a:rPr lang="en-US" sz="1200" dirty="0" smtClean="0">
                <a:solidFill>
                  <a:srgbClr val="FF0000"/>
                </a:solidFill>
              </a:rPr>
              <a:t> </a:t>
            </a:r>
            <a:r>
              <a:rPr lang="en-US" sz="1200" dirty="0" smtClean="0"/>
              <a:t>–  </a:t>
            </a:r>
            <a:r>
              <a:rPr lang="en-US" sz="1200" dirty="0" err="1" smtClean="0"/>
              <a:t>Chocavento</a:t>
            </a:r>
            <a:endParaRPr lang="en-US" sz="1200" dirty="0" smtClean="0"/>
          </a:p>
          <a:p>
            <a:pPr algn="just"/>
            <a:r>
              <a:rPr lang="en-US" sz="1200" dirty="0" smtClean="0"/>
              <a:t>Corporate and consumer Bank headquarters.</a:t>
            </a:r>
          </a:p>
          <a:p>
            <a:pPr algn="just"/>
            <a:r>
              <a:rPr lang="en-US" sz="1200" dirty="0" smtClean="0"/>
              <a:t>Project size:  63,000sf </a:t>
            </a:r>
          </a:p>
          <a:p>
            <a:pPr algn="just"/>
            <a:r>
              <a:rPr lang="en-US" sz="1200" dirty="0" smtClean="0"/>
              <a:t>Project value: $ 20M</a:t>
            </a:r>
          </a:p>
          <a:p>
            <a:pPr algn="just"/>
            <a:r>
              <a:rPr lang="en-US" sz="1200" dirty="0" smtClean="0"/>
              <a:t>Scope: Full Project Management services; from site selection to personnel moving in.</a:t>
            </a:r>
          </a:p>
          <a:p>
            <a:pPr algn="just"/>
            <a:r>
              <a:rPr lang="en-US" sz="1200" dirty="0" smtClean="0"/>
              <a:t>Relocation of the headquarter operations into a new building, housing more than 550 employees. </a:t>
            </a:r>
            <a:endParaRPr lang="en-US" sz="1200" dirty="0"/>
          </a:p>
        </p:txBody>
      </p:sp>
      <p:pic>
        <p:nvPicPr>
          <p:cNvPr id="21505" name="Picture 1" descr="C:\files\CorporaTION\Stationary\Pictures\Projects\Peru\Canaval1.jpg"/>
          <p:cNvPicPr>
            <a:picLocks noChangeAspect="1" noChangeArrowheads="1"/>
          </p:cNvPicPr>
          <p:nvPr/>
        </p:nvPicPr>
        <p:blipFill>
          <a:blip r:embed="rId2" cstate="print"/>
          <a:srcRect/>
          <a:stretch>
            <a:fillRect/>
          </a:stretch>
        </p:blipFill>
        <p:spPr bwMode="auto">
          <a:xfrm>
            <a:off x="3733800" y="1371600"/>
            <a:ext cx="1160624" cy="1447800"/>
          </a:xfrm>
          <a:prstGeom prst="rect">
            <a:avLst/>
          </a:prstGeom>
          <a:noFill/>
        </p:spPr>
      </p:pic>
      <p:pic>
        <p:nvPicPr>
          <p:cNvPr id="21506" name="Picture 2" descr="C:\files\CorporaTION\Stationary\Pictures\Projects\Peru\Picture2.png"/>
          <p:cNvPicPr>
            <a:picLocks noChangeAspect="1" noChangeArrowheads="1"/>
          </p:cNvPicPr>
          <p:nvPr/>
        </p:nvPicPr>
        <p:blipFill>
          <a:blip r:embed="rId3"/>
          <a:srcRect/>
          <a:stretch>
            <a:fillRect/>
          </a:stretch>
        </p:blipFill>
        <p:spPr bwMode="auto">
          <a:xfrm>
            <a:off x="5029200" y="1371600"/>
            <a:ext cx="1238517" cy="1447799"/>
          </a:xfrm>
          <a:prstGeom prst="rect">
            <a:avLst/>
          </a:prstGeom>
          <a:noFill/>
        </p:spPr>
      </p:pic>
      <p:sp>
        <p:nvSpPr>
          <p:cNvPr id="5" name="Rectangle 4"/>
          <p:cNvSpPr/>
          <p:nvPr/>
        </p:nvSpPr>
        <p:spPr>
          <a:xfrm>
            <a:off x="2667000" y="3200400"/>
            <a:ext cx="3810000" cy="1569660"/>
          </a:xfrm>
          <a:prstGeom prst="rect">
            <a:avLst/>
          </a:prstGeom>
        </p:spPr>
        <p:txBody>
          <a:bodyPr wrap="square">
            <a:spAutoFit/>
          </a:bodyPr>
          <a:lstStyle/>
          <a:p>
            <a:pPr algn="just"/>
            <a:r>
              <a:rPr lang="en-US" sz="1200" b="1" dirty="0" smtClean="0">
                <a:solidFill>
                  <a:srgbClr val="FF0000"/>
                </a:solidFill>
              </a:rPr>
              <a:t>Asuncion, Paraguay</a:t>
            </a:r>
            <a:r>
              <a:rPr lang="en-US" sz="1200" dirty="0" smtClean="0">
                <a:solidFill>
                  <a:srgbClr val="FF0000"/>
                </a:solidFill>
              </a:rPr>
              <a:t> </a:t>
            </a:r>
            <a:r>
              <a:rPr lang="en-US" sz="1200" dirty="0" smtClean="0"/>
              <a:t>– </a:t>
            </a:r>
            <a:r>
              <a:rPr lang="en-US" sz="1200" dirty="0" err="1" smtClean="0"/>
              <a:t>Citicenter</a:t>
            </a:r>
            <a:endParaRPr lang="en-US" sz="1200" dirty="0" smtClean="0"/>
          </a:p>
          <a:p>
            <a:pPr algn="just"/>
            <a:r>
              <a:rPr lang="en-US" sz="1200" dirty="0" smtClean="0"/>
              <a:t>Corporate Bank headquarters.</a:t>
            </a:r>
          </a:p>
          <a:p>
            <a:pPr algn="just"/>
            <a:r>
              <a:rPr lang="en-US" sz="1200" dirty="0" smtClean="0"/>
              <a:t>Project size: 75,000sf </a:t>
            </a:r>
          </a:p>
          <a:p>
            <a:pPr algn="just"/>
            <a:r>
              <a:rPr lang="en-US" sz="1200" dirty="0" smtClean="0"/>
              <a:t>Project value: $ 24M</a:t>
            </a:r>
          </a:p>
          <a:p>
            <a:pPr algn="just"/>
            <a:r>
              <a:rPr lang="en-US" sz="1200" dirty="0" smtClean="0"/>
              <a:t>Scope: Full Project Management services; from site selection to construction completion.</a:t>
            </a:r>
          </a:p>
          <a:p>
            <a:pPr algn="just"/>
            <a:r>
              <a:rPr lang="en-US" sz="1200" dirty="0" smtClean="0"/>
              <a:t>Relocation of the headquarter operations into a new building, housing more than 500 employees. </a:t>
            </a:r>
            <a:endParaRPr lang="en-US" sz="1200" dirty="0"/>
          </a:p>
        </p:txBody>
      </p:sp>
      <p:pic>
        <p:nvPicPr>
          <p:cNvPr id="21507" name="Picture 3" descr="C:\files\CorporaTION\Stationary\Pictures\Projects\Paraguay\Picture1.jpg"/>
          <p:cNvPicPr>
            <a:picLocks noChangeAspect="1" noChangeArrowheads="1"/>
          </p:cNvPicPr>
          <p:nvPr/>
        </p:nvPicPr>
        <p:blipFill>
          <a:blip r:embed="rId4"/>
          <a:srcRect/>
          <a:stretch>
            <a:fillRect/>
          </a:stretch>
        </p:blipFill>
        <p:spPr bwMode="auto">
          <a:xfrm>
            <a:off x="533400" y="3276600"/>
            <a:ext cx="1905000" cy="1431407"/>
          </a:xfrm>
          <a:prstGeom prst="rect">
            <a:avLst/>
          </a:prstGeom>
          <a:noFill/>
        </p:spPr>
      </p:pic>
      <p:sp>
        <p:nvSpPr>
          <p:cNvPr id="7" name="Rectangle 6"/>
          <p:cNvSpPr/>
          <p:nvPr/>
        </p:nvSpPr>
        <p:spPr>
          <a:xfrm>
            <a:off x="457200" y="5105400"/>
            <a:ext cx="3429000" cy="1569660"/>
          </a:xfrm>
          <a:prstGeom prst="rect">
            <a:avLst/>
          </a:prstGeom>
        </p:spPr>
        <p:txBody>
          <a:bodyPr>
            <a:spAutoFit/>
          </a:bodyPr>
          <a:lstStyle/>
          <a:p>
            <a:pPr algn="just"/>
            <a:r>
              <a:rPr lang="en-US" sz="1200" b="1" dirty="0" smtClean="0">
                <a:solidFill>
                  <a:srgbClr val="FF0000"/>
                </a:solidFill>
              </a:rPr>
              <a:t>La Paz, Bolivia</a:t>
            </a:r>
            <a:r>
              <a:rPr lang="en-US" sz="1200" dirty="0" smtClean="0">
                <a:solidFill>
                  <a:srgbClr val="FF0000"/>
                </a:solidFill>
              </a:rPr>
              <a:t> </a:t>
            </a:r>
            <a:r>
              <a:rPr lang="en-US" sz="1200" dirty="0" smtClean="0"/>
              <a:t>- </a:t>
            </a:r>
            <a:r>
              <a:rPr lang="en-US" sz="1200" dirty="0" err="1" smtClean="0"/>
              <a:t>Ketal</a:t>
            </a:r>
            <a:r>
              <a:rPr lang="en-US" sz="1200" dirty="0" smtClean="0"/>
              <a:t> Tower</a:t>
            </a:r>
          </a:p>
          <a:p>
            <a:pPr algn="just"/>
            <a:r>
              <a:rPr lang="en-US" sz="1200" dirty="0" smtClean="0"/>
              <a:t>Consumer and Corporate Bank headquarters</a:t>
            </a:r>
          </a:p>
          <a:p>
            <a:pPr algn="just"/>
            <a:r>
              <a:rPr lang="en-US" sz="1200" dirty="0" smtClean="0"/>
              <a:t>Project size: 36,000sf </a:t>
            </a:r>
          </a:p>
          <a:p>
            <a:pPr algn="just"/>
            <a:r>
              <a:rPr lang="en-US" sz="1200" dirty="0" smtClean="0"/>
              <a:t>Project value: $ 4.3M</a:t>
            </a:r>
          </a:p>
          <a:p>
            <a:pPr algn="just"/>
            <a:r>
              <a:rPr lang="en-US" sz="1200" dirty="0" smtClean="0"/>
              <a:t>Scope: Full Project Management services; from site selection to construction completion.</a:t>
            </a:r>
          </a:p>
          <a:p>
            <a:pPr algn="just"/>
            <a:r>
              <a:rPr lang="en-US" sz="1200" dirty="0" smtClean="0"/>
              <a:t>Relocation of the headquarter operations into a new building, housing around 210 employees. </a:t>
            </a:r>
            <a:endParaRPr lang="en-US" sz="1200" dirty="0"/>
          </a:p>
        </p:txBody>
      </p:sp>
      <p:pic>
        <p:nvPicPr>
          <p:cNvPr id="21508" name="Picture 4" descr="C:\files\CorporaTION\Stationary\Pictures\Projects\Bolivia\Mvc-058s.jpg"/>
          <p:cNvPicPr>
            <a:picLocks noChangeAspect="1" noChangeArrowheads="1"/>
          </p:cNvPicPr>
          <p:nvPr/>
        </p:nvPicPr>
        <p:blipFill>
          <a:blip r:embed="rId5"/>
          <a:srcRect/>
          <a:stretch>
            <a:fillRect/>
          </a:stretch>
        </p:blipFill>
        <p:spPr bwMode="auto">
          <a:xfrm>
            <a:off x="4114800" y="5105400"/>
            <a:ext cx="2103437" cy="1578007"/>
          </a:xfrm>
          <a:prstGeom prst="rect">
            <a:avLst/>
          </a:prstGeom>
          <a:noFill/>
        </p:spPr>
      </p:pic>
      <p:sp>
        <p:nvSpPr>
          <p:cNvPr id="9" name="Rectangle 8"/>
          <p:cNvSpPr/>
          <p:nvPr/>
        </p:nvSpPr>
        <p:spPr>
          <a:xfrm>
            <a:off x="2438400" y="7010400"/>
            <a:ext cx="4114800" cy="1384995"/>
          </a:xfrm>
          <a:prstGeom prst="rect">
            <a:avLst/>
          </a:prstGeom>
        </p:spPr>
        <p:txBody>
          <a:bodyPr wrap="square">
            <a:spAutoFit/>
          </a:bodyPr>
          <a:lstStyle/>
          <a:p>
            <a:pPr algn="just"/>
            <a:r>
              <a:rPr lang="en-US" sz="1200" b="1" dirty="0" smtClean="0">
                <a:solidFill>
                  <a:srgbClr val="FF0000"/>
                </a:solidFill>
              </a:rPr>
              <a:t>Montevideo, Uruguay</a:t>
            </a:r>
            <a:r>
              <a:rPr lang="en-US" sz="1200" dirty="0" smtClean="0">
                <a:solidFill>
                  <a:srgbClr val="FF0000"/>
                </a:solidFill>
              </a:rPr>
              <a:t> </a:t>
            </a:r>
            <a:r>
              <a:rPr lang="en-US" sz="1200" dirty="0" smtClean="0"/>
              <a:t>–  California.</a:t>
            </a:r>
          </a:p>
          <a:p>
            <a:pPr algn="just"/>
            <a:r>
              <a:rPr lang="en-US" sz="1200" dirty="0" smtClean="0"/>
              <a:t>Consumer Bank headquarters.</a:t>
            </a:r>
          </a:p>
          <a:p>
            <a:pPr algn="just"/>
            <a:r>
              <a:rPr lang="en-US" sz="1200" dirty="0" smtClean="0"/>
              <a:t>Project size:  </a:t>
            </a:r>
            <a:r>
              <a:rPr lang="en-US" sz="1200" dirty="0" smtClean="0"/>
              <a:t>2</a:t>
            </a:r>
            <a:r>
              <a:rPr lang="en-US" sz="1200" dirty="0" smtClean="0"/>
              <a:t>5,000sf </a:t>
            </a:r>
            <a:r>
              <a:rPr lang="en-US" sz="1200" dirty="0" smtClean="0"/>
              <a:t>- </a:t>
            </a:r>
            <a:r>
              <a:rPr lang="en-US" sz="1200" dirty="0" smtClean="0"/>
              <a:t>225 </a:t>
            </a:r>
            <a:r>
              <a:rPr lang="en-US" sz="1200" dirty="0" smtClean="0"/>
              <a:t>seats</a:t>
            </a:r>
          </a:p>
          <a:p>
            <a:pPr algn="just"/>
            <a:r>
              <a:rPr lang="en-US" sz="1200" dirty="0" smtClean="0"/>
              <a:t>Project value: $ 1.2M</a:t>
            </a:r>
          </a:p>
          <a:p>
            <a:pPr algn="just"/>
            <a:r>
              <a:rPr lang="en-US" sz="1200" dirty="0" smtClean="0"/>
              <a:t>Scope: From Construction Documents to personnel moving in.</a:t>
            </a:r>
          </a:p>
          <a:p>
            <a:pPr algn="just"/>
            <a:r>
              <a:rPr lang="en-US" sz="1200" dirty="0" smtClean="0"/>
              <a:t>Relocation of the headquarter operations into a new building, housing around 180 employees. </a:t>
            </a:r>
            <a:endParaRPr lang="en-US" sz="1200" dirty="0"/>
          </a:p>
        </p:txBody>
      </p:sp>
      <p:pic>
        <p:nvPicPr>
          <p:cNvPr id="21509" name="Picture 5" descr="C:\files\CorporaTION\Stationary\Pictures\Projects\Uruguay\Picture1.png"/>
          <p:cNvPicPr>
            <a:picLocks noChangeAspect="1" noChangeArrowheads="1"/>
          </p:cNvPicPr>
          <p:nvPr/>
        </p:nvPicPr>
        <p:blipFill>
          <a:blip r:embed="rId6"/>
          <a:srcRect/>
          <a:stretch>
            <a:fillRect/>
          </a:stretch>
        </p:blipFill>
        <p:spPr bwMode="auto">
          <a:xfrm>
            <a:off x="533399" y="6934200"/>
            <a:ext cx="1689101" cy="1447801"/>
          </a:xfrm>
          <a:prstGeom prst="rect">
            <a:avLst/>
          </a:prstGeom>
          <a:noFill/>
        </p:spPr>
      </p:pic>
      <p:sp>
        <p:nvSpPr>
          <p:cNvPr id="11" name="Rectangle 10"/>
          <p:cNvSpPr/>
          <p:nvPr/>
        </p:nvSpPr>
        <p:spPr>
          <a:xfrm>
            <a:off x="0" y="381000"/>
            <a:ext cx="6858000" cy="646331"/>
          </a:xfrm>
          <a:prstGeom prst="rect">
            <a:avLst/>
          </a:prstGeom>
        </p:spPr>
        <p:txBody>
          <a:bodyPr wrap="square">
            <a:spAutoFit/>
          </a:bodyPr>
          <a:lstStyle/>
          <a:p>
            <a:pPr algn="ctr"/>
            <a:r>
              <a:rPr lang="en-US" b="1" dirty="0" smtClean="0">
                <a:solidFill>
                  <a:srgbClr val="FF0000"/>
                </a:solidFill>
              </a:rPr>
              <a:t>MAYOR SELECTED PROJECTS</a:t>
            </a:r>
          </a:p>
          <a:p>
            <a:pPr algn="ctr"/>
            <a:r>
              <a:rPr lang="en-US" b="1" dirty="0" smtClean="0">
                <a:solidFill>
                  <a:srgbClr val="0000FF"/>
                </a:solidFill>
              </a:rPr>
              <a:t>CITIGROUP, Inc.</a:t>
            </a:r>
          </a:p>
        </p:txBody>
      </p:sp>
      <p:sp>
        <p:nvSpPr>
          <p:cNvPr id="13" name="Slide Number Placeholder 12"/>
          <p:cNvSpPr>
            <a:spLocks noGrp="1"/>
          </p:cNvSpPr>
          <p:nvPr>
            <p:ph type="sldNum" sz="quarter" idx="12"/>
          </p:nvPr>
        </p:nvSpPr>
        <p:spPr/>
        <p:txBody>
          <a:bodyPr/>
          <a:lstStyle/>
          <a:p>
            <a:fld id="{567289EA-9507-4AFF-BB12-6E70B3706C87}"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3886200" cy="1938992"/>
          </a:xfrm>
          <a:prstGeom prst="rect">
            <a:avLst/>
          </a:prstGeom>
        </p:spPr>
        <p:txBody>
          <a:bodyPr wrap="square">
            <a:spAutoFit/>
          </a:bodyPr>
          <a:lstStyle/>
          <a:p>
            <a:pPr algn="just"/>
            <a:r>
              <a:rPr lang="en-US" sz="1200" b="1" dirty="0" smtClean="0">
                <a:solidFill>
                  <a:srgbClr val="FF0000"/>
                </a:solidFill>
              </a:rPr>
              <a:t>Panamá City, Panamá</a:t>
            </a:r>
            <a:r>
              <a:rPr lang="en-US" sz="1200" dirty="0" smtClean="0">
                <a:solidFill>
                  <a:srgbClr val="FF0000"/>
                </a:solidFill>
              </a:rPr>
              <a:t> </a:t>
            </a:r>
            <a:r>
              <a:rPr lang="en-US" sz="1200" dirty="0" smtClean="0"/>
              <a:t>– Torre de </a:t>
            </a:r>
            <a:r>
              <a:rPr lang="en-US" sz="1200" dirty="0" err="1" smtClean="0"/>
              <a:t>las</a:t>
            </a:r>
            <a:r>
              <a:rPr lang="en-US" sz="1200" dirty="0" smtClean="0"/>
              <a:t> </a:t>
            </a:r>
            <a:r>
              <a:rPr lang="en-US" sz="1200" dirty="0" err="1" smtClean="0"/>
              <a:t>Américas</a:t>
            </a:r>
            <a:r>
              <a:rPr lang="en-US" sz="1200" dirty="0" smtClean="0"/>
              <a:t> </a:t>
            </a:r>
          </a:p>
          <a:p>
            <a:pPr algn="just"/>
            <a:r>
              <a:rPr lang="en-US" sz="1200" dirty="0" smtClean="0"/>
              <a:t>Corporate and Consumer Bank Headquarters</a:t>
            </a:r>
          </a:p>
          <a:p>
            <a:pPr algn="just"/>
            <a:r>
              <a:rPr lang="en-US" sz="1200" dirty="0" smtClean="0"/>
              <a:t>Project Size: 183,000sf. – 1,095 seats (Phase I).</a:t>
            </a:r>
          </a:p>
          <a:p>
            <a:pPr algn="just"/>
            <a:r>
              <a:rPr lang="en-US" sz="1200" dirty="0" smtClean="0"/>
              <a:t>Project Value: $ 24M</a:t>
            </a:r>
          </a:p>
          <a:p>
            <a:pPr algn="just"/>
            <a:r>
              <a:rPr lang="en-US" sz="1200" dirty="0" smtClean="0"/>
              <a:t>Scope: Feasibility study, site selection, Design Development and construction documents.</a:t>
            </a:r>
          </a:p>
          <a:p>
            <a:pPr algn="just"/>
            <a:r>
              <a:rPr lang="en-US" sz="1200" dirty="0" smtClean="0"/>
              <a:t>Consolidation of </a:t>
            </a:r>
            <a:r>
              <a:rPr lang="en-US" sz="1200" dirty="0" err="1" smtClean="0"/>
              <a:t>Banco</a:t>
            </a:r>
            <a:r>
              <a:rPr lang="en-US" sz="1200" dirty="0" smtClean="0"/>
              <a:t> </a:t>
            </a:r>
            <a:r>
              <a:rPr lang="en-US" sz="1200" dirty="0" err="1" smtClean="0"/>
              <a:t>Cuscatlan</a:t>
            </a:r>
            <a:r>
              <a:rPr lang="en-US" sz="1200" dirty="0" smtClean="0"/>
              <a:t>, </a:t>
            </a:r>
            <a:r>
              <a:rPr lang="en-US" sz="1200" dirty="0" err="1" smtClean="0"/>
              <a:t>Grupo</a:t>
            </a:r>
            <a:r>
              <a:rPr lang="en-US" sz="1200" dirty="0" smtClean="0"/>
              <a:t> </a:t>
            </a:r>
            <a:r>
              <a:rPr lang="en-US" sz="1200" dirty="0" err="1" smtClean="0"/>
              <a:t>Financiero</a:t>
            </a:r>
            <a:r>
              <a:rPr lang="en-US" sz="1200" dirty="0" smtClean="0"/>
              <a:t> Uno and Citigroup headquarter facilities into a new office building, housing more than 1,000 employees (project in progress). </a:t>
            </a:r>
            <a:endParaRPr lang="en-US" sz="1200" dirty="0"/>
          </a:p>
        </p:txBody>
      </p:sp>
      <p:sp>
        <p:nvSpPr>
          <p:cNvPr id="3" name="Rectangle 2"/>
          <p:cNvSpPr/>
          <p:nvPr/>
        </p:nvSpPr>
        <p:spPr>
          <a:xfrm>
            <a:off x="0" y="381000"/>
            <a:ext cx="6858000" cy="369332"/>
          </a:xfrm>
          <a:prstGeom prst="rect">
            <a:avLst/>
          </a:prstGeom>
        </p:spPr>
        <p:txBody>
          <a:bodyPr wrap="square">
            <a:spAutoFit/>
          </a:bodyPr>
          <a:lstStyle/>
          <a:p>
            <a:pPr algn="ctr"/>
            <a:r>
              <a:rPr lang="en-US" b="1" dirty="0" smtClean="0">
                <a:solidFill>
                  <a:srgbClr val="0000FF"/>
                </a:solidFill>
              </a:rPr>
              <a:t>CITIGROUP (Continuation)</a:t>
            </a:r>
          </a:p>
        </p:txBody>
      </p:sp>
      <p:pic>
        <p:nvPicPr>
          <p:cNvPr id="20482" name="Picture 2" descr="C:\files\CorporaTION\Stationary\Pictures\Projects\Panama\!cid_F3933EF9-BC84-4B61-83B1-4697D25C4F7A@local.jpg"/>
          <p:cNvPicPr>
            <a:picLocks noChangeAspect="1" noChangeArrowheads="1"/>
          </p:cNvPicPr>
          <p:nvPr/>
        </p:nvPicPr>
        <p:blipFill>
          <a:blip r:embed="rId2" cstate="print"/>
          <a:srcRect/>
          <a:stretch>
            <a:fillRect/>
          </a:stretch>
        </p:blipFill>
        <p:spPr bwMode="auto">
          <a:xfrm>
            <a:off x="4343400" y="1066800"/>
            <a:ext cx="1905000" cy="1800182"/>
          </a:xfrm>
          <a:prstGeom prst="rect">
            <a:avLst/>
          </a:prstGeom>
          <a:noFill/>
        </p:spPr>
      </p:pic>
      <p:sp>
        <p:nvSpPr>
          <p:cNvPr id="6" name="Rectangle 5"/>
          <p:cNvSpPr/>
          <p:nvPr/>
        </p:nvSpPr>
        <p:spPr>
          <a:xfrm>
            <a:off x="2895600" y="2971800"/>
            <a:ext cx="3429000" cy="1754326"/>
          </a:xfrm>
          <a:prstGeom prst="rect">
            <a:avLst/>
          </a:prstGeom>
        </p:spPr>
        <p:txBody>
          <a:bodyPr>
            <a:spAutoFit/>
          </a:bodyPr>
          <a:lstStyle/>
          <a:p>
            <a:pPr algn="just"/>
            <a:r>
              <a:rPr lang="en-US" sz="1200" b="1" dirty="0" smtClean="0">
                <a:solidFill>
                  <a:srgbClr val="FF0000"/>
                </a:solidFill>
              </a:rPr>
              <a:t>Kingston, Jamaica</a:t>
            </a:r>
            <a:r>
              <a:rPr lang="en-US" sz="1200" dirty="0" smtClean="0">
                <a:solidFill>
                  <a:srgbClr val="FF0000"/>
                </a:solidFill>
              </a:rPr>
              <a:t> </a:t>
            </a:r>
            <a:r>
              <a:rPr lang="en-US" sz="1200" dirty="0" smtClean="0"/>
              <a:t>– Hillcrest</a:t>
            </a:r>
          </a:p>
          <a:p>
            <a:pPr algn="just"/>
            <a:r>
              <a:rPr lang="en-US" sz="1200" dirty="0" smtClean="0"/>
              <a:t>Corporate Bank Headquarters</a:t>
            </a:r>
          </a:p>
          <a:p>
            <a:pPr algn="just"/>
            <a:r>
              <a:rPr lang="en-US" sz="1200" dirty="0" smtClean="0"/>
              <a:t>Project Size: 30,000sf </a:t>
            </a:r>
          </a:p>
          <a:p>
            <a:pPr algn="just"/>
            <a:r>
              <a:rPr lang="en-US" sz="1200" dirty="0" smtClean="0"/>
              <a:t>Project Value: $ 11.6M</a:t>
            </a:r>
          </a:p>
          <a:p>
            <a:pPr algn="just"/>
            <a:r>
              <a:rPr lang="en-US" sz="1200" dirty="0" smtClean="0"/>
              <a:t>Scope: Feasibility study, site selection, Design Development and construction documents.</a:t>
            </a:r>
          </a:p>
          <a:p>
            <a:pPr algn="just"/>
            <a:r>
              <a:rPr lang="en-US" sz="1200" dirty="0" smtClean="0"/>
              <a:t>Relocation of the headquarter office operations into a new building, relocating around 120 employees (project in progress).</a:t>
            </a:r>
            <a:endParaRPr lang="en-US" sz="1200" dirty="0"/>
          </a:p>
        </p:txBody>
      </p:sp>
      <p:pic>
        <p:nvPicPr>
          <p:cNvPr id="20484" name="Picture 4" descr="C:\files\CorporaTION\Stationary\Pictures\Projects\Jamaica\Picture1.wmf"/>
          <p:cNvPicPr>
            <a:picLocks noChangeAspect="1" noChangeArrowheads="1"/>
          </p:cNvPicPr>
          <p:nvPr/>
        </p:nvPicPr>
        <p:blipFill>
          <a:blip r:embed="rId3"/>
          <a:srcRect/>
          <a:stretch>
            <a:fillRect/>
          </a:stretch>
        </p:blipFill>
        <p:spPr bwMode="auto">
          <a:xfrm>
            <a:off x="457200" y="3048000"/>
            <a:ext cx="2438400" cy="1623646"/>
          </a:xfrm>
          <a:prstGeom prst="rect">
            <a:avLst/>
          </a:prstGeom>
          <a:noFill/>
        </p:spPr>
      </p:pic>
      <p:sp>
        <p:nvSpPr>
          <p:cNvPr id="9" name="Rectangle 8"/>
          <p:cNvSpPr/>
          <p:nvPr/>
        </p:nvSpPr>
        <p:spPr>
          <a:xfrm>
            <a:off x="381000" y="4953000"/>
            <a:ext cx="3429000" cy="1569660"/>
          </a:xfrm>
          <a:prstGeom prst="rect">
            <a:avLst/>
          </a:prstGeom>
        </p:spPr>
        <p:txBody>
          <a:bodyPr>
            <a:spAutoFit/>
          </a:bodyPr>
          <a:lstStyle/>
          <a:p>
            <a:pPr algn="just"/>
            <a:r>
              <a:rPr lang="en-US" sz="1200" b="1" dirty="0" smtClean="0">
                <a:solidFill>
                  <a:srgbClr val="FF0000"/>
                </a:solidFill>
              </a:rPr>
              <a:t>Bogota, Colombia </a:t>
            </a:r>
            <a:r>
              <a:rPr lang="en-US" sz="1200" b="1" dirty="0" smtClean="0"/>
              <a:t>-</a:t>
            </a:r>
            <a:r>
              <a:rPr lang="en-US" sz="1200" dirty="0" smtClean="0"/>
              <a:t> </a:t>
            </a:r>
            <a:r>
              <a:rPr lang="en-US" sz="1200" dirty="0" err="1" smtClean="0"/>
              <a:t>Calle</a:t>
            </a:r>
            <a:r>
              <a:rPr lang="en-US" sz="1200" dirty="0" smtClean="0"/>
              <a:t> 100</a:t>
            </a:r>
          </a:p>
          <a:p>
            <a:pPr algn="just"/>
            <a:r>
              <a:rPr lang="en-US" sz="1200" dirty="0" smtClean="0"/>
              <a:t>Corporate and Consumer Bank Headquarter</a:t>
            </a:r>
          </a:p>
          <a:p>
            <a:pPr algn="just"/>
            <a:r>
              <a:rPr lang="en-US" sz="1200" dirty="0" smtClean="0"/>
              <a:t>Project Size: </a:t>
            </a:r>
            <a:r>
              <a:rPr lang="en-US" sz="1200" dirty="0" smtClean="0"/>
              <a:t>310,000sf </a:t>
            </a:r>
            <a:r>
              <a:rPr lang="en-US" sz="1200" dirty="0" smtClean="0"/>
              <a:t>– 4,500 seats.</a:t>
            </a:r>
          </a:p>
          <a:p>
            <a:pPr algn="just"/>
            <a:r>
              <a:rPr lang="en-US" sz="1200" dirty="0" smtClean="0"/>
              <a:t>Project Value: $ 85M</a:t>
            </a:r>
          </a:p>
          <a:p>
            <a:pPr algn="just"/>
            <a:r>
              <a:rPr lang="en-US" sz="1200" dirty="0" smtClean="0"/>
              <a:t>Scope: Feasibility study and site selection.</a:t>
            </a:r>
          </a:p>
          <a:p>
            <a:pPr algn="just"/>
            <a:r>
              <a:rPr lang="en-US" sz="1200" dirty="0" smtClean="0"/>
              <a:t>Consolidation of 6 office sites through the city, into one new building, relocating more than 4,500 employees (project in progress). </a:t>
            </a:r>
            <a:endParaRPr lang="en-US" sz="1200" dirty="0"/>
          </a:p>
        </p:txBody>
      </p:sp>
      <p:pic>
        <p:nvPicPr>
          <p:cNvPr id="20485" name="Picture 5" descr="C:\files\CorporaTION\Stationary\Pictures\Projects\Colombia\Picture1.jpg"/>
          <p:cNvPicPr>
            <a:picLocks noChangeAspect="1" noChangeArrowheads="1"/>
          </p:cNvPicPr>
          <p:nvPr/>
        </p:nvPicPr>
        <p:blipFill>
          <a:blip r:embed="rId4" cstate="print"/>
          <a:srcRect/>
          <a:stretch>
            <a:fillRect/>
          </a:stretch>
        </p:blipFill>
        <p:spPr bwMode="auto">
          <a:xfrm>
            <a:off x="3886200" y="4953000"/>
            <a:ext cx="1143000" cy="1527224"/>
          </a:xfrm>
          <a:prstGeom prst="rect">
            <a:avLst/>
          </a:prstGeom>
          <a:noFill/>
        </p:spPr>
      </p:pic>
      <p:pic>
        <p:nvPicPr>
          <p:cNvPr id="20487" name="Picture 7" descr="C:\files\CorporaTION\Stationary\Pictures\Projects\Colombia\Calle 100.jpg"/>
          <p:cNvPicPr>
            <a:picLocks noChangeAspect="1" noChangeArrowheads="1"/>
          </p:cNvPicPr>
          <p:nvPr/>
        </p:nvPicPr>
        <p:blipFill>
          <a:blip r:embed="rId5" cstate="print"/>
          <a:srcRect/>
          <a:stretch>
            <a:fillRect/>
          </a:stretch>
        </p:blipFill>
        <p:spPr bwMode="auto">
          <a:xfrm>
            <a:off x="5181600" y="4953000"/>
            <a:ext cx="1180968" cy="1524000"/>
          </a:xfrm>
          <a:prstGeom prst="rect">
            <a:avLst/>
          </a:prstGeom>
          <a:noFill/>
        </p:spPr>
      </p:pic>
      <p:sp>
        <p:nvSpPr>
          <p:cNvPr id="13" name="Rectangle 12"/>
          <p:cNvSpPr/>
          <p:nvPr/>
        </p:nvSpPr>
        <p:spPr>
          <a:xfrm>
            <a:off x="3200400" y="6705600"/>
            <a:ext cx="3200400" cy="1938992"/>
          </a:xfrm>
          <a:prstGeom prst="rect">
            <a:avLst/>
          </a:prstGeom>
        </p:spPr>
        <p:txBody>
          <a:bodyPr wrap="square">
            <a:spAutoFit/>
          </a:bodyPr>
          <a:lstStyle/>
          <a:p>
            <a:pPr algn="just"/>
            <a:r>
              <a:rPr lang="en-US" sz="1200" b="1" dirty="0" smtClean="0">
                <a:solidFill>
                  <a:srgbClr val="FF0000"/>
                </a:solidFill>
              </a:rPr>
              <a:t>Central </a:t>
            </a:r>
            <a:r>
              <a:rPr lang="en-US" sz="1200" b="1" dirty="0" err="1" smtClean="0">
                <a:solidFill>
                  <a:srgbClr val="FF0000"/>
                </a:solidFill>
              </a:rPr>
              <a:t>América</a:t>
            </a:r>
            <a:endParaRPr lang="en-US" sz="1200" dirty="0" smtClean="0">
              <a:solidFill>
                <a:srgbClr val="FF0000"/>
              </a:solidFill>
            </a:endParaRPr>
          </a:p>
          <a:p>
            <a:pPr algn="just"/>
            <a:r>
              <a:rPr lang="en-US" sz="1200" dirty="0" smtClean="0"/>
              <a:t>Guatemala, Costa Rica, Honduras, Panamá, El Salvador.</a:t>
            </a:r>
          </a:p>
          <a:p>
            <a:pPr algn="just"/>
            <a:r>
              <a:rPr lang="en-US" sz="1200" dirty="0" smtClean="0"/>
              <a:t>Project Size: Over 3,000,000sf </a:t>
            </a:r>
          </a:p>
          <a:p>
            <a:pPr algn="just"/>
            <a:r>
              <a:rPr lang="en-US" sz="1200" dirty="0" smtClean="0"/>
              <a:t>Scope: Feasibility studies.</a:t>
            </a:r>
          </a:p>
          <a:p>
            <a:pPr algn="just"/>
            <a:r>
              <a:rPr lang="en-US" sz="1200" dirty="0" smtClean="0"/>
              <a:t>Acquisitions and Consolidations of </a:t>
            </a:r>
            <a:r>
              <a:rPr lang="en-US" sz="1200" dirty="0" err="1" smtClean="0"/>
              <a:t>Banco</a:t>
            </a:r>
            <a:r>
              <a:rPr lang="en-US" sz="1200" dirty="0" smtClean="0"/>
              <a:t> </a:t>
            </a:r>
            <a:r>
              <a:rPr lang="en-US" sz="1200" dirty="0" err="1" smtClean="0"/>
              <a:t>Cuscatlan</a:t>
            </a:r>
            <a:r>
              <a:rPr lang="en-US" sz="1200" dirty="0" smtClean="0"/>
              <a:t>, </a:t>
            </a:r>
            <a:r>
              <a:rPr lang="en-US" sz="1200" dirty="0" err="1" smtClean="0"/>
              <a:t>Grupo</a:t>
            </a:r>
            <a:r>
              <a:rPr lang="en-US" sz="1200" dirty="0" smtClean="0"/>
              <a:t> </a:t>
            </a:r>
            <a:r>
              <a:rPr lang="en-US" sz="1200" dirty="0" err="1" smtClean="0"/>
              <a:t>Financiero</a:t>
            </a:r>
            <a:r>
              <a:rPr lang="en-US" sz="1200" dirty="0" smtClean="0"/>
              <a:t> Uno, and Citigroup operation facilities into a new headquarters building, affecting more than 670 properties, and over 20K employees (project in progress). </a:t>
            </a:r>
            <a:endParaRPr lang="en-US" sz="1200" dirty="0"/>
          </a:p>
        </p:txBody>
      </p:sp>
      <p:pic>
        <p:nvPicPr>
          <p:cNvPr id="20488" name="Picture 8" descr="C:\files\CorporaTION\Stationary\Pictures\Projects\El Salvador\DSCN0967.JPG"/>
          <p:cNvPicPr>
            <a:picLocks noChangeAspect="1" noChangeArrowheads="1"/>
          </p:cNvPicPr>
          <p:nvPr/>
        </p:nvPicPr>
        <p:blipFill>
          <a:blip r:embed="rId6" cstate="print"/>
          <a:srcRect/>
          <a:stretch>
            <a:fillRect/>
          </a:stretch>
        </p:blipFill>
        <p:spPr bwMode="auto">
          <a:xfrm>
            <a:off x="457200" y="6781800"/>
            <a:ext cx="1295400" cy="1727306"/>
          </a:xfrm>
          <a:prstGeom prst="rect">
            <a:avLst/>
          </a:prstGeom>
          <a:noFill/>
        </p:spPr>
      </p:pic>
      <p:pic>
        <p:nvPicPr>
          <p:cNvPr id="20489" name="Picture 9" descr="C:\files\CorporaTION\Stationary\Pictures\Projects\El Salvador\DSCN0993.JPG"/>
          <p:cNvPicPr>
            <a:picLocks noChangeAspect="1" noChangeArrowheads="1"/>
          </p:cNvPicPr>
          <p:nvPr/>
        </p:nvPicPr>
        <p:blipFill>
          <a:blip r:embed="rId7" cstate="print"/>
          <a:srcRect/>
          <a:stretch>
            <a:fillRect/>
          </a:stretch>
        </p:blipFill>
        <p:spPr bwMode="auto">
          <a:xfrm>
            <a:off x="1828800" y="6781800"/>
            <a:ext cx="1295400" cy="1727307"/>
          </a:xfrm>
          <a:prstGeom prst="rect">
            <a:avLst/>
          </a:prstGeom>
          <a:noFill/>
        </p:spPr>
      </p:pic>
      <p:sp>
        <p:nvSpPr>
          <p:cNvPr id="17" name="Slide Number Placeholder 16"/>
          <p:cNvSpPr>
            <a:spLocks noGrp="1"/>
          </p:cNvSpPr>
          <p:nvPr>
            <p:ph type="sldNum" sz="quarter" idx="12"/>
          </p:nvPr>
        </p:nvSpPr>
        <p:spPr/>
        <p:txBody>
          <a:bodyPr/>
          <a:lstStyle/>
          <a:p>
            <a:fld id="{567289EA-9507-4AFF-BB12-6E70B3706C87}"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3429000" cy="1754326"/>
          </a:xfrm>
          <a:prstGeom prst="rect">
            <a:avLst/>
          </a:prstGeom>
        </p:spPr>
        <p:txBody>
          <a:bodyPr>
            <a:spAutoFit/>
          </a:bodyPr>
          <a:lstStyle/>
          <a:p>
            <a:pPr algn="just"/>
            <a:r>
              <a:rPr lang="en-US" sz="1200" b="1" dirty="0" smtClean="0">
                <a:solidFill>
                  <a:srgbClr val="FF0000"/>
                </a:solidFill>
              </a:rPr>
              <a:t>San Juan, Puerto Rico</a:t>
            </a:r>
            <a:r>
              <a:rPr lang="en-US" sz="1200" dirty="0" smtClean="0">
                <a:solidFill>
                  <a:srgbClr val="FF0000"/>
                </a:solidFill>
              </a:rPr>
              <a:t> </a:t>
            </a:r>
            <a:r>
              <a:rPr lang="en-US" sz="1200" dirty="0" smtClean="0"/>
              <a:t>– Citibank center</a:t>
            </a:r>
          </a:p>
          <a:p>
            <a:pPr algn="just"/>
            <a:r>
              <a:rPr lang="en-US" sz="1200" dirty="0" smtClean="0"/>
              <a:t>Corporate and Consumer Bank Headquarter. </a:t>
            </a:r>
          </a:p>
          <a:p>
            <a:pPr algn="just"/>
            <a:r>
              <a:rPr lang="en-US" sz="1200" dirty="0" smtClean="0"/>
              <a:t>Project size: 123,000sf </a:t>
            </a:r>
          </a:p>
          <a:p>
            <a:pPr algn="just"/>
            <a:r>
              <a:rPr lang="en-US" sz="1200" dirty="0" smtClean="0"/>
              <a:t>Project value: $5.6M</a:t>
            </a:r>
          </a:p>
          <a:p>
            <a:pPr algn="just"/>
            <a:r>
              <a:rPr lang="en-US" sz="1200" dirty="0" smtClean="0"/>
              <a:t>Scope: Co direction of Project Management services; from Design Development to personnel relocation.</a:t>
            </a:r>
          </a:p>
          <a:p>
            <a:pPr algn="just"/>
            <a:r>
              <a:rPr lang="en-US" sz="1200" dirty="0" smtClean="0"/>
              <a:t>Major Building re-stacking affecting more than 900 employees.</a:t>
            </a:r>
            <a:endParaRPr lang="en-US" sz="1200" dirty="0"/>
          </a:p>
        </p:txBody>
      </p:sp>
      <p:pic>
        <p:nvPicPr>
          <p:cNvPr id="19457" name="Picture 1" descr="C:\files\CorporaTION\Stationary\Pictures\Projects\Puerto Rico\Picture4.jpg"/>
          <p:cNvPicPr>
            <a:picLocks noChangeAspect="1" noChangeArrowheads="1"/>
          </p:cNvPicPr>
          <p:nvPr/>
        </p:nvPicPr>
        <p:blipFill>
          <a:blip r:embed="rId2"/>
          <a:srcRect/>
          <a:stretch>
            <a:fillRect/>
          </a:stretch>
        </p:blipFill>
        <p:spPr bwMode="auto">
          <a:xfrm>
            <a:off x="3962400" y="1143000"/>
            <a:ext cx="2224323" cy="1524000"/>
          </a:xfrm>
          <a:prstGeom prst="rect">
            <a:avLst/>
          </a:prstGeom>
          <a:noFill/>
        </p:spPr>
      </p:pic>
      <p:sp>
        <p:nvSpPr>
          <p:cNvPr id="4" name="Rectangle 3"/>
          <p:cNvSpPr/>
          <p:nvPr/>
        </p:nvSpPr>
        <p:spPr>
          <a:xfrm>
            <a:off x="3276600" y="3200400"/>
            <a:ext cx="3048000" cy="1754326"/>
          </a:xfrm>
          <a:prstGeom prst="rect">
            <a:avLst/>
          </a:prstGeom>
        </p:spPr>
        <p:txBody>
          <a:bodyPr wrap="square">
            <a:spAutoFit/>
          </a:bodyPr>
          <a:lstStyle/>
          <a:p>
            <a:pPr algn="just"/>
            <a:r>
              <a:rPr lang="en-US" sz="1200" b="1" dirty="0" smtClean="0">
                <a:solidFill>
                  <a:srgbClr val="FF0000"/>
                </a:solidFill>
              </a:rPr>
              <a:t>Sao Paulo, Brazil</a:t>
            </a:r>
            <a:r>
              <a:rPr lang="en-US" sz="1200" dirty="0" smtClean="0">
                <a:solidFill>
                  <a:srgbClr val="FF0000"/>
                </a:solidFill>
              </a:rPr>
              <a:t> </a:t>
            </a:r>
            <a:r>
              <a:rPr lang="en-US" sz="1200" dirty="0" smtClean="0"/>
              <a:t>– Citicorp center</a:t>
            </a:r>
          </a:p>
          <a:p>
            <a:pPr algn="just"/>
            <a:r>
              <a:rPr lang="en-US" sz="1200" dirty="0" smtClean="0"/>
              <a:t>Corporate and Consumer bank headquarters</a:t>
            </a:r>
          </a:p>
          <a:p>
            <a:pPr algn="just"/>
            <a:r>
              <a:rPr lang="en-US" sz="1200" dirty="0" smtClean="0"/>
              <a:t>Project size: 275,000sf </a:t>
            </a:r>
          </a:p>
          <a:p>
            <a:pPr algn="just"/>
            <a:r>
              <a:rPr lang="en-US" sz="1200" dirty="0" smtClean="0"/>
              <a:t>Project value: $7.5M</a:t>
            </a:r>
          </a:p>
          <a:p>
            <a:pPr algn="just"/>
            <a:r>
              <a:rPr lang="en-US" sz="1200" dirty="0" smtClean="0"/>
              <a:t>Scope: Co direction of Project Management services, from Design Development to personnel relocation.</a:t>
            </a:r>
          </a:p>
          <a:p>
            <a:pPr algn="just"/>
            <a:r>
              <a:rPr lang="en-US" sz="1200" dirty="0" smtClean="0"/>
              <a:t>Major Building re-stacking and relocations affecting more than 4,000 employees.</a:t>
            </a:r>
            <a:endParaRPr lang="en-US" sz="1200" dirty="0"/>
          </a:p>
        </p:txBody>
      </p:sp>
      <p:pic>
        <p:nvPicPr>
          <p:cNvPr id="19458" name="Picture 2" descr="C:\files\CorporaTION\Stationary\Pictures\Projects\Brazil\rebpta3.jpg"/>
          <p:cNvPicPr>
            <a:picLocks noChangeAspect="1" noChangeArrowheads="1"/>
          </p:cNvPicPr>
          <p:nvPr/>
        </p:nvPicPr>
        <p:blipFill>
          <a:blip r:embed="rId3" cstate="print"/>
          <a:srcRect/>
          <a:stretch>
            <a:fillRect/>
          </a:stretch>
        </p:blipFill>
        <p:spPr bwMode="auto">
          <a:xfrm>
            <a:off x="533400" y="3276600"/>
            <a:ext cx="1133043" cy="1600200"/>
          </a:xfrm>
          <a:prstGeom prst="rect">
            <a:avLst/>
          </a:prstGeom>
          <a:noFill/>
        </p:spPr>
      </p:pic>
      <p:pic>
        <p:nvPicPr>
          <p:cNvPr id="19459" name="Picture 3" descr="C:\files\CorporaTION\Stationary\Pictures\Projects\Brazil\Picture1.emf"/>
          <p:cNvPicPr>
            <a:picLocks noChangeAspect="1" noChangeArrowheads="1"/>
          </p:cNvPicPr>
          <p:nvPr/>
        </p:nvPicPr>
        <p:blipFill>
          <a:blip r:embed="rId4"/>
          <a:srcRect/>
          <a:stretch>
            <a:fillRect/>
          </a:stretch>
        </p:blipFill>
        <p:spPr bwMode="auto">
          <a:xfrm>
            <a:off x="1828800" y="3276600"/>
            <a:ext cx="1317925" cy="1600200"/>
          </a:xfrm>
          <a:prstGeom prst="rect">
            <a:avLst/>
          </a:prstGeom>
          <a:noFill/>
        </p:spPr>
      </p:pic>
      <p:sp>
        <p:nvSpPr>
          <p:cNvPr id="7" name="TextBox 6"/>
          <p:cNvSpPr txBox="1"/>
          <p:nvPr/>
        </p:nvSpPr>
        <p:spPr>
          <a:xfrm>
            <a:off x="0" y="381000"/>
            <a:ext cx="6858000" cy="369332"/>
          </a:xfrm>
          <a:prstGeom prst="rect">
            <a:avLst/>
          </a:prstGeom>
          <a:noFill/>
        </p:spPr>
        <p:txBody>
          <a:bodyPr wrap="square" rtlCol="0">
            <a:spAutoFit/>
          </a:bodyPr>
          <a:lstStyle/>
          <a:p>
            <a:pPr algn="ctr"/>
            <a:r>
              <a:rPr lang="en-US" b="1" dirty="0" smtClean="0">
                <a:solidFill>
                  <a:srgbClr val="0000FF"/>
                </a:solidFill>
              </a:rPr>
              <a:t>CITIGROUP ( Continuation)</a:t>
            </a:r>
            <a:endParaRPr lang="en-US" b="1" dirty="0">
              <a:solidFill>
                <a:srgbClr val="0000FF"/>
              </a:solidFill>
            </a:endParaRPr>
          </a:p>
        </p:txBody>
      </p:sp>
      <p:sp>
        <p:nvSpPr>
          <p:cNvPr id="19460" name="Rectangle 4"/>
          <p:cNvSpPr>
            <a:spLocks noChangeArrowheads="1"/>
          </p:cNvSpPr>
          <p:nvPr/>
        </p:nvSpPr>
        <p:spPr bwMode="auto">
          <a:xfrm>
            <a:off x="533400" y="5562600"/>
            <a:ext cx="2514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ea typeface="Calibri" pitchFamily="34" charset="0"/>
                <a:cs typeface="Times New Roman" pitchFamily="18" charset="0"/>
              </a:rPr>
              <a:t>Quito, Ecuador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Citigroup Building.</a:t>
            </a:r>
            <a:endParaRPr kumimoji="0" lang="en-US"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Project size: 20,000sf – 170 seats</a:t>
            </a:r>
            <a:endParaRPr kumimoji="0" lang="en-US"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Calibri" pitchFamily="34" charset="0"/>
                <a:cs typeface="Times New Roman" pitchFamily="18" charset="0"/>
              </a:rPr>
              <a:t>Project value: $1.1M</a:t>
            </a:r>
            <a:endParaRPr kumimoji="0" lang="en-US" sz="1200" b="0" i="0" u="none" strike="noStrike" cap="none" normalizeH="0" baseline="0" dirty="0" smtClean="0">
              <a:ln>
                <a:noFill/>
              </a:ln>
              <a:solidFill>
                <a:schemeClr val="tx1"/>
              </a:solidFill>
              <a:effectLst/>
            </a:endParaRPr>
          </a:p>
        </p:txBody>
      </p:sp>
      <p:pic>
        <p:nvPicPr>
          <p:cNvPr id="19461" name="Picture 5" descr="C:\files\CorporaTION\Stationary\Pictures\Projects\Ecuador\Picture5.png"/>
          <p:cNvPicPr>
            <a:picLocks noChangeAspect="1" noChangeArrowheads="1"/>
          </p:cNvPicPr>
          <p:nvPr/>
        </p:nvPicPr>
        <p:blipFill>
          <a:blip r:embed="rId5"/>
          <a:srcRect/>
          <a:stretch>
            <a:fillRect/>
          </a:stretch>
        </p:blipFill>
        <p:spPr bwMode="auto">
          <a:xfrm>
            <a:off x="4800600" y="5257800"/>
            <a:ext cx="1524000" cy="1060450"/>
          </a:xfrm>
          <a:prstGeom prst="rect">
            <a:avLst/>
          </a:prstGeom>
          <a:noFill/>
        </p:spPr>
      </p:pic>
      <p:pic>
        <p:nvPicPr>
          <p:cNvPr id="19462" name="Picture 6" descr="C:\files\CorporaTION\Stationary\Pictures\Projects\Ecuador\000103.jpg"/>
          <p:cNvPicPr>
            <a:picLocks noChangeAspect="1" noChangeArrowheads="1"/>
          </p:cNvPicPr>
          <p:nvPr/>
        </p:nvPicPr>
        <p:blipFill>
          <a:blip r:embed="rId6" cstate="print"/>
          <a:srcRect/>
          <a:stretch>
            <a:fillRect/>
          </a:stretch>
        </p:blipFill>
        <p:spPr bwMode="auto">
          <a:xfrm>
            <a:off x="3200400" y="5257800"/>
            <a:ext cx="1447800" cy="1085850"/>
          </a:xfrm>
          <a:prstGeom prst="rect">
            <a:avLst/>
          </a:prstGeom>
          <a:noFill/>
        </p:spPr>
      </p:pic>
      <p:pic>
        <p:nvPicPr>
          <p:cNvPr id="19464" name="Picture 8" descr="C:\files\CorporaTION\Stationary\Pictures\Projects\Bahamas\Citibank9 copy mea 2.jpg"/>
          <p:cNvPicPr>
            <a:picLocks noChangeAspect="1" noChangeArrowheads="1"/>
          </p:cNvPicPr>
          <p:nvPr/>
        </p:nvPicPr>
        <p:blipFill>
          <a:blip r:embed="rId7" cstate="print"/>
          <a:srcRect/>
          <a:stretch>
            <a:fillRect/>
          </a:stretch>
        </p:blipFill>
        <p:spPr bwMode="auto">
          <a:xfrm>
            <a:off x="533400" y="6781800"/>
            <a:ext cx="2538976" cy="1905000"/>
          </a:xfrm>
          <a:prstGeom prst="rect">
            <a:avLst/>
          </a:prstGeom>
          <a:noFill/>
        </p:spPr>
      </p:pic>
      <p:pic>
        <p:nvPicPr>
          <p:cNvPr id="19466" name="Picture 10" descr="C:\files\CorporaTION\Stationary\Pictures\Projects\Florida\Picture5.png"/>
          <p:cNvPicPr>
            <a:picLocks noChangeAspect="1" noChangeArrowheads="1"/>
          </p:cNvPicPr>
          <p:nvPr/>
        </p:nvPicPr>
        <p:blipFill>
          <a:blip r:embed="rId8"/>
          <a:srcRect/>
          <a:stretch>
            <a:fillRect/>
          </a:stretch>
        </p:blipFill>
        <p:spPr bwMode="auto">
          <a:xfrm>
            <a:off x="3581400" y="6781800"/>
            <a:ext cx="2778367" cy="1981199"/>
          </a:xfrm>
          <a:prstGeom prst="rect">
            <a:avLst/>
          </a:prstGeom>
          <a:noFill/>
        </p:spPr>
      </p:pic>
      <p:sp>
        <p:nvSpPr>
          <p:cNvPr id="16" name="Slide Number Placeholder 15"/>
          <p:cNvSpPr>
            <a:spLocks noGrp="1"/>
          </p:cNvSpPr>
          <p:nvPr>
            <p:ph type="sldNum" sz="quarter" idx="12"/>
          </p:nvPr>
        </p:nvSpPr>
        <p:spPr/>
        <p:txBody>
          <a:bodyPr/>
          <a:lstStyle/>
          <a:p>
            <a:fld id="{567289EA-9507-4AFF-BB12-6E70B3706C87}"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1635</Words>
  <Application>Microsoft Office PowerPoint</Application>
  <PresentationFormat>Letter Paper (8.5x11 in)</PresentationFormat>
  <Paragraphs>290</Paragraphs>
  <Slides>16</Slides>
  <Notes>1</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16</vt:i4>
      </vt:variant>
    </vt:vector>
  </HeadingPairs>
  <TitlesOfParts>
    <vt:vector size="18" baseType="lpstr">
      <vt:lpstr>Office Theme</vt:lpstr>
      <vt:lpstr>C:\files\CorporaTION\Stationary\PDF formats\Business card.dsf</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Sierra</dc:creator>
  <cp:lastModifiedBy>David Sierra</cp:lastModifiedBy>
  <cp:revision>109</cp:revision>
  <dcterms:created xsi:type="dcterms:W3CDTF">2008-08-04T17:16:39Z</dcterms:created>
  <dcterms:modified xsi:type="dcterms:W3CDTF">2009-01-16T01:35:17Z</dcterms:modified>
</cp:coreProperties>
</file>